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4" r:id="rId1"/>
  </p:sldMasterIdLst>
  <p:notesMasterIdLst>
    <p:notesMasterId r:id="rId28"/>
  </p:notesMasterIdLst>
  <p:sldIdLst>
    <p:sldId id="930" r:id="rId2"/>
    <p:sldId id="3450" r:id="rId3"/>
    <p:sldId id="3451" r:id="rId4"/>
    <p:sldId id="3473" r:id="rId5"/>
    <p:sldId id="3452" r:id="rId6"/>
    <p:sldId id="3453" r:id="rId7"/>
    <p:sldId id="3449" r:id="rId8"/>
    <p:sldId id="3464" r:id="rId9"/>
    <p:sldId id="3454" r:id="rId10"/>
    <p:sldId id="3460" r:id="rId11"/>
    <p:sldId id="3461" r:id="rId12"/>
    <p:sldId id="3462" r:id="rId13"/>
    <p:sldId id="3468" r:id="rId14"/>
    <p:sldId id="3455" r:id="rId15"/>
    <p:sldId id="3467" r:id="rId16"/>
    <p:sldId id="3471" r:id="rId17"/>
    <p:sldId id="3448" r:id="rId18"/>
    <p:sldId id="3466" r:id="rId19"/>
    <p:sldId id="3457" r:id="rId20"/>
    <p:sldId id="3469" r:id="rId21"/>
    <p:sldId id="3459" r:id="rId22"/>
    <p:sldId id="3470" r:id="rId23"/>
    <p:sldId id="3458" r:id="rId24"/>
    <p:sldId id="3463" r:id="rId25"/>
    <p:sldId id="3465" r:id="rId26"/>
    <p:sldId id="345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orient="horz" pos="13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iel Filardo" initials="NF" lastIdx="12" clrIdx="0">
    <p:extLst>
      <p:ext uri="{19B8F6BF-5375-455C-9EA6-DF929625EA0E}">
        <p15:presenceInfo xmlns:p15="http://schemas.microsoft.com/office/powerpoint/2012/main" userId="S::nwf20@cam.ac.uk::4f869194-a205-4a3b-9996-870e5c97fa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635"/>
    <a:srgbClr val="FF0100"/>
    <a:srgbClr val="00A100"/>
    <a:srgbClr val="00A002"/>
    <a:srgbClr val="0A00A1"/>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34"/>
    <p:restoredTop sz="68699"/>
  </p:normalViewPr>
  <p:slideViewPr>
    <p:cSldViewPr snapToGrid="0" snapToObjects="1" showGuides="1">
      <p:cViewPr varScale="1">
        <p:scale>
          <a:sx n="66" d="100"/>
          <a:sy n="66" d="100"/>
        </p:scale>
        <p:origin x="424" y="184"/>
      </p:cViewPr>
      <p:guideLst>
        <p:guide pos="3817"/>
        <p:guide orient="horz" pos="1344"/>
      </p:guideLst>
    </p:cSldViewPr>
  </p:slideViewPr>
  <p:outlineViewPr>
    <p:cViewPr>
      <p:scale>
        <a:sx n="33" d="100"/>
        <a:sy n="33" d="100"/>
      </p:scale>
      <p:origin x="0" y="-21112"/>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0" d="100"/>
          <a:sy n="80" d="100"/>
        </p:scale>
        <p:origin x="404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9C4392E-CE52-AB41-B994-25AD965E4D07}" type="datetimeFigureOut">
              <a:rPr lang="en-GB" smtClean="0"/>
              <a:t>07/05/2020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3840D-ECD1-414F-BD32-5866D4DB91EA}" type="slidenum">
              <a:rPr lang="en-GB" smtClean="0"/>
              <a:t>‹#›</a:t>
            </a:fld>
            <a:endParaRPr lang="en-GB"/>
          </a:p>
        </p:txBody>
      </p:sp>
    </p:spTree>
    <p:extLst>
      <p:ext uri="{BB962C8B-B14F-4D97-AF65-F5344CB8AC3E}">
        <p14:creationId xmlns:p14="http://schemas.microsoft.com/office/powerpoint/2010/main" val="181821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Hello everyone, I’m </a:t>
            </a:r>
            <a:r>
              <a:rPr lang="en-US" baseline="0" dirty="0" err="1"/>
              <a:t>nwf</a:t>
            </a:r>
            <a:r>
              <a:rPr lang="en-US" baseline="0" dirty="0"/>
              <a:t>, or Wes, one of a cast of many on the CHERI capability architecture project.</a:t>
            </a:r>
          </a:p>
          <a:p>
            <a:endParaRPr lang="en-US" baseline="0" dirty="0"/>
          </a:p>
          <a:p>
            <a:r>
              <a:rPr lang="en-US" baseline="0" dirty="0"/>
              <a:t>I’m going to present Cornucopia, our fully-elaborated design for temporal safety of CHERI-aware *nix user-space programs’ heaps.</a:t>
            </a:r>
          </a:p>
        </p:txBody>
      </p:sp>
      <p:sp>
        <p:nvSpPr>
          <p:cNvPr id="4" name="Slide Number Placeholder 3"/>
          <p:cNvSpPr>
            <a:spLocks noGrp="1"/>
          </p:cNvSpPr>
          <p:nvPr>
            <p:ph type="sldNum" sz="quarter" idx="10"/>
          </p:nvPr>
        </p:nvSpPr>
        <p:spPr/>
        <p:txBody>
          <a:bodyPr/>
          <a:lstStyle/>
          <a:p>
            <a:fld id="{6FD3D90C-2601-6649-B091-160C521B0B6D}" type="slidenum">
              <a:rPr lang="en-US" smtClean="0"/>
              <a:t>1</a:t>
            </a:fld>
            <a:endParaRPr lang="en-US"/>
          </a:p>
        </p:txBody>
      </p:sp>
    </p:spTree>
    <p:extLst>
      <p:ext uri="{BB962C8B-B14F-4D97-AF65-F5344CB8AC3E}">
        <p14:creationId xmlns:p14="http://schemas.microsoft.com/office/powerpoint/2010/main" val="4256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told, what does this look like?</a:t>
            </a:r>
          </a:p>
          <a:p>
            <a:endParaRPr lang="en-US" dirty="0"/>
          </a:p>
          <a:p>
            <a:r>
              <a:rPr lang="en-US" dirty="0"/>
              <a:t>An application makes allocation requests from </a:t>
            </a:r>
            <a:r>
              <a:rPr lang="en-US" dirty="0">
                <a:latin typeface="Consolas" panose="020B0609020204030204" pitchFamily="49" charset="0"/>
                <a:cs typeface="Consolas" panose="020B0609020204030204" pitchFamily="49" charset="0"/>
              </a:rPr>
              <a:t>malloc()</a:t>
            </a:r>
            <a:r>
              <a:rPr lang="en-US" dirty="0"/>
              <a:t> and propagates the returned pointer to other locations on the heap or on the stack, into registers, or even into the kernel itself.</a:t>
            </a:r>
          </a:p>
          <a:p>
            <a:endParaRPr lang="en-US" dirty="0"/>
          </a:p>
          <a:p>
            <a:r>
              <a:rPr lang="en-US" dirty="0"/>
              <a:t>An application might retain references to a heap object after </a:t>
            </a:r>
            <a:r>
              <a:rPr lang="en-US" dirty="0">
                <a:latin typeface="Consolas" panose="020B0609020204030204" pitchFamily="49" charset="0"/>
                <a:cs typeface="Consolas" panose="020B0609020204030204" pitchFamily="49" charset="0"/>
              </a:rPr>
              <a:t>free()</a:t>
            </a:r>
            <a:r>
              <a:rPr lang="en-US" dirty="0"/>
              <a:t>-</a:t>
            </a:r>
            <a:r>
              <a:rPr lang="en-US" dirty="0" err="1"/>
              <a:t>ing</a:t>
            </a:r>
            <a:r>
              <a:rPr lang="en-US" dirty="0"/>
              <a:t> it, and the underlying risk, absent enforced temporal safety, is that the allocator may create a new, overlapping object.</a:t>
            </a:r>
          </a:p>
          <a:p>
            <a:br>
              <a:rPr lang="en-US" dirty="0"/>
            </a:br>
            <a:r>
              <a:rPr lang="en-US" dirty="0"/>
              <a:t>Instead, CHERIvoke/Cornucopia’s allocator quarantines the free space and sets bits in the shadow.  Cornucopia takes the shadow to be a contiguous block of virtual address space corresponding to the entirety of user memory.  (The allocator obtains access to the shadow via a system call.)</a:t>
            </a:r>
          </a:p>
          <a:p>
            <a:endParaRPr lang="en-US" dirty="0"/>
          </a:p>
          <a:p>
            <a:r>
              <a:rPr lang="en-US" dirty="0"/>
              <a:t>Eventually, the allocator requests that the kernel sweep memory and ensure that no capabilities pointing into quarantine remain.  When the sweep is finished, the memory is safe to reuse and the allocator clears the shadow bits and puts memory back in its free list.</a:t>
            </a:r>
          </a:p>
        </p:txBody>
      </p:sp>
      <p:sp>
        <p:nvSpPr>
          <p:cNvPr id="4" name="Slide Number Placeholder 3"/>
          <p:cNvSpPr>
            <a:spLocks noGrp="1"/>
          </p:cNvSpPr>
          <p:nvPr>
            <p:ph type="sldNum" sz="quarter" idx="5"/>
          </p:nvPr>
        </p:nvSpPr>
        <p:spPr/>
        <p:txBody>
          <a:bodyPr/>
          <a:lstStyle/>
          <a:p>
            <a:fld id="{B033840D-ECD1-414F-BD32-5866D4DB91EA}" type="slidenum">
              <a:rPr lang="en-GB" smtClean="0"/>
              <a:t>10</a:t>
            </a:fld>
            <a:endParaRPr lang="en-GB"/>
          </a:p>
        </p:txBody>
      </p:sp>
    </p:spTree>
    <p:extLst>
      <p:ext uri="{BB962C8B-B14F-4D97-AF65-F5344CB8AC3E}">
        <p14:creationId xmlns:p14="http://schemas.microsoft.com/office/powerpoint/2010/main" val="100729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CHERI and CheriABI seemingly have no overt support for temporal safety or capability revocation, thus the need to sweep memory.  However, we find that it is an effective substrate for this sweep, especially with some modest tweaking.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its core, revocation requires that we be able to tell </a:t>
            </a:r>
            <a:r>
              <a:rPr lang="en-US" i="1" dirty="0"/>
              <a:t>with certainty</a:t>
            </a:r>
            <a:r>
              <a:rPr lang="en-US" i="0" dirty="0"/>
              <a:t> what is and is not a capability; CHERI tag bits answer this question precisely and without any extra data structure lookups.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CHERIvoke proposed, and we have added, a </a:t>
            </a:r>
            <a:r>
              <a:rPr lang="en-US" i="0" dirty="0">
                <a:latin typeface="Consolas" panose="020B0609020204030204" pitchFamily="49" charset="0"/>
                <a:cs typeface="Consolas" panose="020B0609020204030204" pitchFamily="49" charset="0"/>
              </a:rPr>
              <a:t>CLoadTags</a:t>
            </a:r>
            <a:r>
              <a:rPr lang="en-US" i="0" dirty="0"/>
              <a:t> instruction in CHERI-MIPS, so that we can read an entire cache-line’s worth of tags at once, before we pull the line itself into cache.  This lets us skip lines that do not have capabilities without perturbing the caches or going to DRAM for the line contents.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For lines that do contain capabilities, we have added way-restricted prefetching operations to our cache fabric and unrolled the revocation loop to overlap prefetching with revocation.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larger scope, we have repurposed a long-standing protection feature in CHERI-MIPS, where pages can be marked as raising traps on tagged capability stores.  In Cornucopia, the kernel observes when pages come to hold their first capability; to first approximation, the trap handler updates metadata and allows all subsequent capability stores to go ahead without traps.</a:t>
            </a:r>
          </a:p>
          <a:p>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11</a:t>
            </a:fld>
            <a:endParaRPr lang="en-GB"/>
          </a:p>
        </p:txBody>
      </p:sp>
    </p:spTree>
    <p:extLst>
      <p:ext uri="{BB962C8B-B14F-4D97-AF65-F5344CB8AC3E}">
        <p14:creationId xmlns:p14="http://schemas.microsoft.com/office/powerpoint/2010/main" val="14050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those ingredients, our initial implementation of Cornucopia’s revocation </a:t>
            </a:r>
            <a:r>
              <a:rPr lang="en-US"/>
              <a:t>sweep begins </a:t>
            </a:r>
            <a:r>
              <a:rPr lang="en-US" dirty="0"/>
              <a:t>with a barrier to suspend all other threads in a program.  With the world stopped, we examine every capability to which the application has access.</a:t>
            </a:r>
          </a:p>
          <a:p>
            <a:endParaRPr lang="en-US" dirty="0"/>
          </a:p>
          <a:p>
            <a:r>
              <a:rPr lang="en-US" dirty="0"/>
              <a:t>The bulk of the time and effort goes into examining application memory.  Here, we take advantage of being in the kernel to quickly skip over regions of the address space that are unmapped or that are forbidden from containing capabilities.  Within mapped regions, we use capability-store tracking to skip over pages not containing capabilities.  And within pages, we use </a:t>
            </a:r>
            <a:r>
              <a:rPr lang="en-US" dirty="0">
                <a:latin typeface="Consolas" panose="020B0609020204030204" pitchFamily="49" charset="0"/>
                <a:cs typeface="Consolas" panose="020B0609020204030204" pitchFamily="49" charset="0"/>
              </a:rPr>
              <a:t>CLoadTags</a:t>
            </a:r>
            <a:r>
              <a:rPr lang="en-US" dirty="0"/>
              <a:t> to skip over cache lines.  When we find a capability, we probe the bitmap and replace it with a trapping value, such as NULL.</a:t>
            </a:r>
          </a:p>
          <a:p>
            <a:endParaRPr lang="en-US" dirty="0"/>
          </a:p>
          <a:p>
            <a:r>
              <a:rPr lang="en-US" dirty="0"/>
              <a:t>Besides memory, we must examine some additional state: the thread register files, conveniently stored as trap frames, must be examined, as must any other places where the kernel stores capabilities for userland’s use.  Each such subsystem requires a little bit of specialized code.</a:t>
            </a:r>
          </a:p>
          <a:p>
            <a:endParaRPr lang="en-US" dirty="0"/>
          </a:p>
          <a:p>
            <a:r>
              <a:rPr lang="en-US" dirty="0"/>
              <a:t>With all state examined, any other threads are resumed and control is returned to user-space.</a:t>
            </a:r>
          </a:p>
          <a:p>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12</a:t>
            </a:fld>
            <a:endParaRPr lang="en-GB"/>
          </a:p>
        </p:txBody>
      </p:sp>
    </p:spTree>
    <p:extLst>
      <p:ext uri="{BB962C8B-B14F-4D97-AF65-F5344CB8AC3E}">
        <p14:creationId xmlns:p14="http://schemas.microsoft.com/office/powerpoint/2010/main" val="289824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do, indeed, visit all (capability-bearing) application memory, like a GC, it’s worth emphasizing that our sweep is much friendlier to caches.  We stride predictably within pages rather than chasing pointers in a graph walk, and, while bitmap probes are random, the shadow bitmap is quite small.</a:t>
            </a:r>
          </a:p>
        </p:txBody>
      </p:sp>
      <p:sp>
        <p:nvSpPr>
          <p:cNvPr id="4" name="Slide Number Placeholder 3"/>
          <p:cNvSpPr>
            <a:spLocks noGrp="1"/>
          </p:cNvSpPr>
          <p:nvPr>
            <p:ph type="sldNum" sz="quarter" idx="5"/>
          </p:nvPr>
        </p:nvSpPr>
        <p:spPr/>
        <p:txBody>
          <a:bodyPr/>
          <a:lstStyle/>
          <a:p>
            <a:fld id="{B033840D-ECD1-414F-BD32-5866D4DB91EA}" type="slidenum">
              <a:rPr lang="en-GB" smtClean="0"/>
              <a:t>13</a:t>
            </a:fld>
            <a:endParaRPr lang="en-GB"/>
          </a:p>
        </p:txBody>
      </p:sp>
    </p:spTree>
    <p:extLst>
      <p:ext uri="{BB962C8B-B14F-4D97-AF65-F5344CB8AC3E}">
        <p14:creationId xmlns:p14="http://schemas.microsoft.com/office/powerpoint/2010/main" val="365341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requirement that we suspend the application for the entirety of the revocation sweep is not stellar; memory is big and even with our architectural assists, sweeping takes a long while.</a:t>
            </a:r>
          </a:p>
          <a:p>
            <a:endParaRPr lang="en-US" dirty="0"/>
          </a:p>
          <a:p>
            <a:r>
              <a:rPr lang="en-US" dirty="0"/>
              <a:t>Instead, we borrow a key insight from GCs and VM migration: take many passes, each hopefully reducing the work required later.</a:t>
            </a:r>
          </a:p>
          <a:p>
            <a:endParaRPr lang="en-US" dirty="0"/>
          </a:p>
          <a:p>
            <a:r>
              <a:rPr lang="en-US" dirty="0"/>
              <a:t>For us, that means distinguishing pages that have already had all their capabilities checked from those that have had new ones stored since last visit.</a:t>
            </a:r>
          </a:p>
          <a:p>
            <a:r>
              <a:rPr lang="en-US" dirty="0"/>
              <a:t>We achieve this by resetting visited pages to </a:t>
            </a:r>
            <a:r>
              <a:rPr lang="en-US" i="1" dirty="0"/>
              <a:t>trap</a:t>
            </a:r>
            <a:r>
              <a:rPr lang="en-US" i="0" dirty="0"/>
              <a:t> on capability stores, just as we do to track capability flow to pages without capabilities.</a:t>
            </a:r>
          </a:p>
          <a:p>
            <a:endParaRPr lang="en-US" i="0" dirty="0"/>
          </a:p>
          <a:p>
            <a:r>
              <a:rPr lang="en-US" i="0" dirty="0"/>
              <a:t>This trapping behavior is not architecturally tied to the presence or absence of capabilities; it’s just a behavior under system software control and so we can repurpose it.</a:t>
            </a:r>
          </a:p>
        </p:txBody>
      </p:sp>
      <p:sp>
        <p:nvSpPr>
          <p:cNvPr id="4" name="Slide Number Placeholder 3"/>
          <p:cNvSpPr>
            <a:spLocks noGrp="1"/>
          </p:cNvSpPr>
          <p:nvPr>
            <p:ph type="sldNum" sz="quarter" idx="5"/>
          </p:nvPr>
        </p:nvSpPr>
        <p:spPr/>
        <p:txBody>
          <a:bodyPr/>
          <a:lstStyle/>
          <a:p>
            <a:fld id="{B033840D-ECD1-414F-BD32-5866D4DB91EA}" type="slidenum">
              <a:rPr lang="en-GB" smtClean="0"/>
              <a:t>14</a:t>
            </a:fld>
            <a:endParaRPr lang="en-GB"/>
          </a:p>
        </p:txBody>
      </p:sp>
    </p:spTree>
    <p:extLst>
      <p:ext uri="{BB962C8B-B14F-4D97-AF65-F5344CB8AC3E}">
        <p14:creationId xmlns:p14="http://schemas.microsoft.com/office/powerpoint/2010/main" val="215489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 result is that we can split revocation sweeps into two phases.</a:t>
            </a:r>
          </a:p>
          <a:p>
            <a:endParaRPr lang="en-US" dirty="0"/>
          </a:p>
          <a:p>
            <a:r>
              <a:rPr lang="en-US" dirty="0"/>
              <a:t>In the first phase, we visit all capability-bearing pages concurrently with the application, being careful that any application store of a capability to the page will cause us to revisit it later.</a:t>
            </a:r>
          </a:p>
          <a:p>
            <a:endParaRPr lang="en-US" dirty="0"/>
          </a:p>
          <a:p>
            <a:r>
              <a:rPr lang="en-US" dirty="0"/>
              <a:t>In the second phase, we stop the world and visit all pages modified since their last visit.</a:t>
            </a:r>
          </a:p>
          <a:p>
            <a:endParaRPr lang="en-US" dirty="0"/>
          </a:p>
          <a:p>
            <a:r>
              <a:rPr lang="en-US" dirty="0"/>
              <a:t>Because the set of memory in quarantine changes over time, revocation must visit all capability-bearing pages each time, regardless of modification.</a:t>
            </a:r>
          </a:p>
        </p:txBody>
      </p:sp>
      <p:sp>
        <p:nvSpPr>
          <p:cNvPr id="4" name="Slide Number Placeholder 3"/>
          <p:cNvSpPr>
            <a:spLocks noGrp="1"/>
          </p:cNvSpPr>
          <p:nvPr>
            <p:ph type="sldNum" sz="quarter" idx="5"/>
          </p:nvPr>
        </p:nvSpPr>
        <p:spPr/>
        <p:txBody>
          <a:bodyPr/>
          <a:lstStyle/>
          <a:p>
            <a:fld id="{B033840D-ECD1-414F-BD32-5866D4DB91EA}" type="slidenum">
              <a:rPr lang="en-GB" smtClean="0"/>
              <a:t>15</a:t>
            </a:fld>
            <a:endParaRPr lang="en-GB"/>
          </a:p>
        </p:txBody>
      </p:sp>
    </p:spTree>
    <p:extLst>
      <p:ext uri="{BB962C8B-B14F-4D97-AF65-F5344CB8AC3E}">
        <p14:creationId xmlns:p14="http://schemas.microsoft.com/office/powerpoint/2010/main" val="184002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check that Cornucopia does the right thing, we used the Juliet test suite’s corpora of double-free and use-after-free examples.</a:t>
            </a:r>
          </a:p>
          <a:p>
            <a:endParaRPr lang="en-US" dirty="0"/>
          </a:p>
          <a:p>
            <a:r>
              <a:rPr lang="en-US" dirty="0"/>
              <a:t>As expected, all tests exhibited violation of temporal safety without Cornucopia.</a:t>
            </a:r>
          </a:p>
          <a:p>
            <a:endParaRPr lang="en-US" dirty="0"/>
          </a:p>
          <a:p>
            <a:r>
              <a:rPr lang="en-US" dirty="0"/>
              <a:t>With Cornucopia, all tests aborted, so long as we set the quarantine size to 0, triggering revocation immediately on every </a:t>
            </a:r>
            <a:r>
              <a:rPr lang="en-US" dirty="0">
                <a:latin typeface="Consolas" panose="020B0609020204030204" pitchFamily="49" charset="0"/>
                <a:cs typeface="Consolas" panose="020B0609020204030204" pitchFamily="49" charset="0"/>
              </a:rPr>
              <a:t>free()</a:t>
            </a:r>
            <a:r>
              <a:rPr lang="en-US" dirty="0"/>
              <a:t>, and also adjusted </a:t>
            </a:r>
            <a:r>
              <a:rPr lang="en-US" dirty="0">
                <a:latin typeface="Consolas" panose="020B0609020204030204" pitchFamily="49" charset="0"/>
                <a:cs typeface="Consolas" panose="020B0609020204030204" pitchFamily="49" charset="0"/>
              </a:rPr>
              <a:t>free()</a:t>
            </a:r>
            <a:r>
              <a:rPr lang="en-US" dirty="0"/>
              <a:t> to abort on, rather than silently ignore, double-free.  While these are not our usual operating parameters, this nevertheless demonstrates efficacy of our revocation sweeps.</a:t>
            </a:r>
          </a:p>
        </p:txBody>
      </p:sp>
      <p:sp>
        <p:nvSpPr>
          <p:cNvPr id="4" name="Slide Number Placeholder 3"/>
          <p:cNvSpPr>
            <a:spLocks noGrp="1"/>
          </p:cNvSpPr>
          <p:nvPr>
            <p:ph type="sldNum" sz="quarter" idx="5"/>
          </p:nvPr>
        </p:nvSpPr>
        <p:spPr/>
        <p:txBody>
          <a:bodyPr/>
          <a:lstStyle/>
          <a:p>
            <a:fld id="{B033840D-ECD1-414F-BD32-5866D4DB91EA}" type="slidenum">
              <a:rPr lang="en-GB" smtClean="0"/>
              <a:t>16</a:t>
            </a:fld>
            <a:endParaRPr lang="en-GB"/>
          </a:p>
        </p:txBody>
      </p:sp>
    </p:spTree>
    <p:extLst>
      <p:ext uri="{BB962C8B-B14F-4D97-AF65-F5344CB8AC3E}">
        <p14:creationId xmlns:p14="http://schemas.microsoft.com/office/powerpoint/2010/main" val="4064122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CHERI-compatible SPEC CPU2006 integer benchmarks, Cornucopia’s single-threaded implementation achieved a geomean of 5.8% overhead. With a second thread (and a dual-core CPU), that dropped to less than 2%.  When offloading, the world was generally stopped only 10-20% of the single-threaded sweep time.</a:t>
            </a:r>
          </a:p>
          <a:p>
            <a:endParaRPr lang="en-US" dirty="0"/>
          </a:p>
          <a:p>
            <a:r>
              <a:rPr lang="en-US" dirty="0"/>
              <a:t>Notably, applications were unmodified relative to their CheriABI ports.  We ran them under a Cornucopia-supporting kernel and used LD_PRELOAD to shim a replacement malloc over </a:t>
            </a:r>
            <a:r>
              <a:rPr lang="en-US" dirty="0" err="1"/>
              <a:t>libc’s</a:t>
            </a:r>
            <a:r>
              <a:rPr lang="en-US" dirty="0"/>
              <a:t>.</a:t>
            </a:r>
          </a:p>
        </p:txBody>
      </p:sp>
      <p:sp>
        <p:nvSpPr>
          <p:cNvPr id="4" name="Slide Number Placeholder 3"/>
          <p:cNvSpPr>
            <a:spLocks noGrp="1"/>
          </p:cNvSpPr>
          <p:nvPr>
            <p:ph type="sldNum" sz="quarter" idx="5"/>
          </p:nvPr>
        </p:nvSpPr>
        <p:spPr/>
        <p:txBody>
          <a:bodyPr/>
          <a:lstStyle/>
          <a:p>
            <a:fld id="{B033840D-ECD1-414F-BD32-5866D4DB91EA}" type="slidenum">
              <a:rPr lang="en-GB" smtClean="0"/>
              <a:t>17</a:t>
            </a:fld>
            <a:endParaRPr lang="en-GB"/>
          </a:p>
        </p:txBody>
      </p:sp>
    </p:spTree>
    <p:extLst>
      <p:ext uri="{BB962C8B-B14F-4D97-AF65-F5344CB8AC3E}">
        <p14:creationId xmlns:p14="http://schemas.microsoft.com/office/powerpoint/2010/main" val="1163040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memory occupancy overheads, generally, Cornucopia manages to hold to its a priori chosen target of 33%.  When using a second thread and offloading, Cornucopia overshoots a bit due to allocations made during the concurrent sweep, which can be satisfied only by growing the heap.</a:t>
            </a:r>
          </a:p>
          <a:p>
            <a:endParaRPr lang="en-US" dirty="0"/>
          </a:p>
          <a:p>
            <a:r>
              <a:rPr lang="en-US" dirty="0"/>
              <a:t>The bzip2 and </a:t>
            </a:r>
            <a:r>
              <a:rPr lang="en-US" dirty="0" err="1"/>
              <a:t>sjeng</a:t>
            </a:r>
            <a:r>
              <a:rPr lang="en-US" dirty="0"/>
              <a:t> workloads do not really avail themselves of malloc and so do not rise to threshold, while </a:t>
            </a:r>
            <a:r>
              <a:rPr lang="en-US" dirty="0" err="1"/>
              <a:t>hmmer</a:t>
            </a:r>
            <a:r>
              <a:rPr lang="en-US" dirty="0"/>
              <a:t> and </a:t>
            </a:r>
            <a:r>
              <a:rPr lang="en-US" dirty="0" err="1"/>
              <a:t>omnetpp</a:t>
            </a:r>
            <a:r>
              <a:rPr lang="en-US" dirty="0"/>
              <a:t> appear to go through distinct phases and cause our underlying malloc implementation to not reuse memory as aggressively as one might wish.</a:t>
            </a:r>
          </a:p>
        </p:txBody>
      </p:sp>
      <p:sp>
        <p:nvSpPr>
          <p:cNvPr id="4" name="Slide Number Placeholder 3"/>
          <p:cNvSpPr>
            <a:spLocks noGrp="1"/>
          </p:cNvSpPr>
          <p:nvPr>
            <p:ph type="sldNum" sz="quarter" idx="5"/>
          </p:nvPr>
        </p:nvSpPr>
        <p:spPr/>
        <p:txBody>
          <a:bodyPr/>
          <a:lstStyle/>
          <a:p>
            <a:fld id="{B033840D-ECD1-414F-BD32-5866D4DB91EA}" type="slidenum">
              <a:rPr lang="en-GB" smtClean="0"/>
              <a:t>18</a:t>
            </a:fld>
            <a:endParaRPr lang="en-GB"/>
          </a:p>
        </p:txBody>
      </p:sp>
    </p:spTree>
    <p:extLst>
      <p:ext uri="{BB962C8B-B14F-4D97-AF65-F5344CB8AC3E}">
        <p14:creationId xmlns:p14="http://schemas.microsoft.com/office/powerpoint/2010/main" val="88400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cycle times and memory occupancy, a very important (if under-reported) metric is memory </a:t>
            </a:r>
            <a:r>
              <a:rPr lang="en-US" i="1" dirty="0"/>
              <a:t>traffic</a:t>
            </a:r>
            <a:r>
              <a:rPr lang="en-US" i="0" dirty="0"/>
              <a:t> overhead.</a:t>
            </a:r>
          </a:p>
          <a:p>
            <a:endParaRPr lang="en-US" i="0" dirty="0"/>
          </a:p>
          <a:p>
            <a:r>
              <a:rPr lang="en-US" i="0" dirty="0"/>
              <a:t>Most of the benchmarks tested showed very modest traffic overheads of 0 to 5%, but workloads that thrashed the allocator showed 15-30% overhead when using the inline Cornucopia </a:t>
            </a:r>
            <a:r>
              <a:rPr lang="en-US" i="0" dirty="0" err="1"/>
              <a:t>revoker</a:t>
            </a:r>
            <a:r>
              <a:rPr lang="en-US" i="0" dirty="0"/>
              <a:t>.  Switching to concurrent revocation raised those further to 30-45%, as pages were revisited and the concurrent pass itself necessarily increased cache contention.</a:t>
            </a:r>
          </a:p>
          <a:p>
            <a:endParaRPr lang="en-US" i="0" dirty="0"/>
          </a:p>
          <a:p>
            <a:r>
              <a:rPr lang="en-US" i="0" dirty="0"/>
              <a:t>Interestingly, for these thrashing workloads, we see that merely quarantining accounts for somewhere between 5 and 10% of the overhead.  This suggests that we may be intermixing objects of different lifetimes within cache lines, decreasing the utility of our caches.</a:t>
            </a:r>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19</a:t>
            </a:fld>
            <a:endParaRPr lang="en-GB"/>
          </a:p>
        </p:txBody>
      </p:sp>
    </p:spTree>
    <p:extLst>
      <p:ext uri="{BB962C8B-B14F-4D97-AF65-F5344CB8AC3E}">
        <p14:creationId xmlns:p14="http://schemas.microsoft.com/office/powerpoint/2010/main" val="3353685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bit of a mouth-full, so we’ll get there in stages.</a:t>
            </a:r>
          </a:p>
          <a:p>
            <a:endParaRPr lang="en-US" dirty="0"/>
          </a:p>
          <a:p>
            <a:r>
              <a:rPr lang="en-US" dirty="0"/>
              <a:t>First, I’ll say what we mean by ”memory safety.”</a:t>
            </a:r>
          </a:p>
          <a:p>
            <a:endParaRPr lang="en-US" dirty="0"/>
          </a:p>
          <a:p>
            <a:r>
              <a:rPr lang="en-US" dirty="0"/>
              <a:t>Then, a quick review of some earlier work: the CHERI architecture, what it looks like to port a *nix to it, and a surprisingly simple ”revocation sweep” strategy for temporal safety.</a:t>
            </a:r>
          </a:p>
          <a:p>
            <a:endParaRPr lang="en-US" dirty="0"/>
          </a:p>
          <a:p>
            <a:r>
              <a:rPr lang="en-US" dirty="0"/>
              <a:t>Foundations in place, we’ll implement that strategy in the *nix kernel and modify a </a:t>
            </a:r>
            <a:r>
              <a:rPr lang="en-US" dirty="0">
                <a:latin typeface="Consolas" panose="020B0609020204030204" pitchFamily="49" charset="0"/>
                <a:cs typeface="Consolas" panose="020B0609020204030204" pitchFamily="49" charset="0"/>
              </a:rPr>
              <a:t>malloc()</a:t>
            </a:r>
            <a:r>
              <a:rPr lang="en-US" dirty="0"/>
              <a:t> to use it.</a:t>
            </a:r>
          </a:p>
          <a:p>
            <a:endParaRPr lang="en-US" dirty="0"/>
          </a:p>
          <a:p>
            <a:r>
              <a:rPr lang="en-US" dirty="0"/>
              <a:t>We’ll see that it’s straightforward to make our implementation do most of its work concurrently with the application.</a:t>
            </a:r>
          </a:p>
          <a:p>
            <a:endParaRPr lang="en-US" dirty="0"/>
          </a:p>
          <a:p>
            <a:r>
              <a:rPr lang="en-US" dirty="0"/>
              <a:t>Last, we’ll look at the measurements we took to assess correctness and performance.</a:t>
            </a:r>
          </a:p>
          <a:p>
            <a:endParaRPr lang="en-US" dirty="0"/>
          </a:p>
          <a:p>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2</a:t>
            </a:fld>
            <a:endParaRPr lang="en-GB"/>
          </a:p>
        </p:txBody>
      </p:sp>
    </p:spTree>
    <p:extLst>
      <p:ext uri="{BB962C8B-B14F-4D97-AF65-F5344CB8AC3E}">
        <p14:creationId xmlns:p14="http://schemas.microsoft.com/office/powerpoint/2010/main" val="1199302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still curious for more, our paper goes into much more detail.</a:t>
            </a:r>
          </a:p>
          <a:p>
            <a:endParaRPr lang="en-US" dirty="0"/>
          </a:p>
          <a:p>
            <a:r>
              <a:rPr lang="en-US" dirty="0"/>
              <a:t>We include discussion of three different user-space components we developed and considered, a deeper analysis of where revocation incurs expense, and several considerations for future work and deployment of Cornucopia.</a:t>
            </a:r>
          </a:p>
          <a:p>
            <a:endParaRPr lang="en-US" dirty="0"/>
          </a:p>
          <a:p>
            <a:r>
              <a:rPr lang="en-US" dirty="0"/>
              <a:t>We simulated releasing quarantined pages back to the operating system to reduce the need for sweeping.</a:t>
            </a:r>
          </a:p>
          <a:p>
            <a:endParaRPr lang="en-US" dirty="0"/>
          </a:p>
          <a:p>
            <a:r>
              <a:rPr lang="en-US" dirty="0"/>
              <a:t>And last, the paper details mechanisms for secure and efficient operation of multiple allocators within a single program.</a:t>
            </a:r>
          </a:p>
        </p:txBody>
      </p:sp>
      <p:sp>
        <p:nvSpPr>
          <p:cNvPr id="4" name="Slide Number Placeholder 3"/>
          <p:cNvSpPr>
            <a:spLocks noGrp="1"/>
          </p:cNvSpPr>
          <p:nvPr>
            <p:ph type="sldNum" sz="quarter" idx="5"/>
          </p:nvPr>
        </p:nvSpPr>
        <p:spPr/>
        <p:txBody>
          <a:bodyPr/>
          <a:lstStyle/>
          <a:p>
            <a:fld id="{B033840D-ECD1-414F-BD32-5866D4DB91EA}" type="slidenum">
              <a:rPr lang="en-GB" smtClean="0"/>
              <a:t>20</a:t>
            </a:fld>
            <a:endParaRPr lang="en-GB"/>
          </a:p>
        </p:txBody>
      </p:sp>
    </p:spTree>
    <p:extLst>
      <p:ext uri="{BB962C8B-B14F-4D97-AF65-F5344CB8AC3E}">
        <p14:creationId xmlns:p14="http://schemas.microsoft.com/office/powerpoint/2010/main" val="3178014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sweeping revocation is within engineering effort of practicality and that there are some relatively straightforward steps we can make to lower the overheads reported here.</a:t>
            </a:r>
          </a:p>
          <a:p>
            <a:endParaRPr lang="en-US" dirty="0"/>
          </a:p>
          <a:p>
            <a:r>
              <a:rPr lang="en-US" dirty="0"/>
              <a:t>We can confirm the observation made by BOGO: while temporal safety has historically seemed expensive to achieve, being able to leverage spatial safety brings the costs down.</a:t>
            </a:r>
          </a:p>
          <a:p>
            <a:endParaRPr lang="en-US" dirty="0"/>
          </a:p>
          <a:p>
            <a:r>
              <a:rPr lang="en-US" dirty="0"/>
              <a:t>We are pursuing a new sweeping strategy that should address our worst overheads and, simultaneously, we are aiming to land in mainline CheriBSD so that, soon, every CheriABI program can enjoy heap temporal safety.</a:t>
            </a:r>
          </a:p>
          <a:p>
            <a:endParaRPr lang="en-US" dirty="0"/>
          </a:p>
          <a:p>
            <a:r>
              <a:rPr lang="en-US" dirty="0"/>
              <a:t>And with that, I’ll take questions.</a:t>
            </a:r>
          </a:p>
        </p:txBody>
      </p:sp>
      <p:sp>
        <p:nvSpPr>
          <p:cNvPr id="4" name="Slide Number Placeholder 3"/>
          <p:cNvSpPr>
            <a:spLocks noGrp="1"/>
          </p:cNvSpPr>
          <p:nvPr>
            <p:ph type="sldNum" sz="quarter" idx="5"/>
          </p:nvPr>
        </p:nvSpPr>
        <p:spPr/>
        <p:txBody>
          <a:bodyPr/>
          <a:lstStyle/>
          <a:p>
            <a:fld id="{B033840D-ECD1-414F-BD32-5866D4DB91EA}" type="slidenum">
              <a:rPr lang="en-GB" smtClean="0"/>
              <a:t>21</a:t>
            </a:fld>
            <a:endParaRPr lang="en-GB"/>
          </a:p>
        </p:txBody>
      </p:sp>
    </p:spTree>
    <p:extLst>
      <p:ext uri="{BB962C8B-B14F-4D97-AF65-F5344CB8AC3E}">
        <p14:creationId xmlns:p14="http://schemas.microsoft.com/office/powerpoint/2010/main" val="288185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3840D-ECD1-414F-BD32-5866D4DB91EA}" type="slidenum">
              <a:rPr lang="en-GB" smtClean="0"/>
              <a:t>22</a:t>
            </a:fld>
            <a:endParaRPr lang="en-GB"/>
          </a:p>
        </p:txBody>
      </p:sp>
    </p:spTree>
    <p:extLst>
      <p:ext uri="{BB962C8B-B14F-4D97-AF65-F5344CB8AC3E}">
        <p14:creationId xmlns:p14="http://schemas.microsoft.com/office/powerpoint/2010/main" val="361581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CHERIvoke has its quarantine size as a tunable parameter.  We, somewhat arbitrarily, chose to set our threshold at quarantine being 25% of the total heap size, which gives an expected 33% gain in peak memory size.</a:t>
            </a:r>
          </a:p>
          <a:p>
            <a:endParaRPr lang="en-US" dirty="0"/>
          </a:p>
          <a:p>
            <a:r>
              <a:rPr lang="en-US" dirty="0"/>
              <a:t>We measure peak RSS, which includes pages for both the heap and the shadow bitmap (as well as the program text and global data).  While there are caveats on the comparability of numbers reported for other systems, we see that Cornucopia is at least competitive.</a:t>
            </a:r>
          </a:p>
        </p:txBody>
      </p:sp>
      <p:sp>
        <p:nvSpPr>
          <p:cNvPr id="4" name="Slide Number Placeholder 3"/>
          <p:cNvSpPr>
            <a:spLocks noGrp="1"/>
          </p:cNvSpPr>
          <p:nvPr>
            <p:ph type="sldNum" sz="quarter" idx="5"/>
          </p:nvPr>
        </p:nvSpPr>
        <p:spPr/>
        <p:txBody>
          <a:bodyPr/>
          <a:lstStyle/>
          <a:p>
            <a:fld id="{B033840D-ECD1-414F-BD32-5866D4DB91EA}" type="slidenum">
              <a:rPr lang="en-GB" smtClean="0"/>
              <a:t>23</a:t>
            </a:fld>
            <a:endParaRPr lang="en-GB"/>
          </a:p>
        </p:txBody>
      </p:sp>
    </p:spTree>
    <p:extLst>
      <p:ext uri="{BB962C8B-B14F-4D97-AF65-F5344CB8AC3E}">
        <p14:creationId xmlns:p14="http://schemas.microsoft.com/office/powerpoint/2010/main" val="235730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comparison, we also ran MIPS versions of ASAN and Boehm-GC on our CHERI-</a:t>
            </a:r>
            <a:r>
              <a:rPr lang="en-US" dirty="0" err="1"/>
              <a:t>MIPSplatform</a:t>
            </a:r>
            <a:r>
              <a:rPr lang="en-US" dirty="0"/>
              <a:t>.  We see that Cornucopia offers substantially better performance, though of course it is solving a different, if related, problem than either of these tools.</a:t>
            </a:r>
          </a:p>
          <a:p>
            <a:endParaRPr lang="en-US" dirty="0"/>
          </a:p>
          <a:p>
            <a:r>
              <a:rPr lang="en-US" dirty="0"/>
              <a:t>Beyond its use of CHERI and the slack of allowing some use-after-free accesses, Cornucopia’s performance advantage comes from having no need to execute instructions outside the allocator or kernel (leaving the bulk of runtime behavior unaltered) and from having explicit free information provided by the application.</a:t>
            </a:r>
          </a:p>
        </p:txBody>
      </p:sp>
      <p:sp>
        <p:nvSpPr>
          <p:cNvPr id="4" name="Slide Number Placeholder 3"/>
          <p:cNvSpPr>
            <a:spLocks noGrp="1"/>
          </p:cNvSpPr>
          <p:nvPr>
            <p:ph type="sldNum" sz="quarter" idx="5"/>
          </p:nvPr>
        </p:nvSpPr>
        <p:spPr/>
        <p:txBody>
          <a:bodyPr/>
          <a:lstStyle/>
          <a:p>
            <a:fld id="{B033840D-ECD1-414F-BD32-5866D4DB91EA}" type="slidenum">
              <a:rPr lang="en-GB" smtClean="0"/>
              <a:t>24</a:t>
            </a:fld>
            <a:endParaRPr lang="en-GB"/>
          </a:p>
        </p:txBody>
      </p:sp>
    </p:spTree>
    <p:extLst>
      <p:ext uri="{BB962C8B-B14F-4D97-AF65-F5344CB8AC3E}">
        <p14:creationId xmlns:p14="http://schemas.microsoft.com/office/powerpoint/2010/main" val="2904000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interesting metrics are how often a workload exhausts its quarantine and how long it takes to revoke once it has.  Our most aggressively allocating workload triggers a revocation every 5 billion application cycles.  We find that a full sweep of memory takes between 10 million cycles for a 12 MB RSS and a billion cycles for 623 MB RSS.</a:t>
            </a:r>
          </a:p>
          <a:p>
            <a:endParaRPr lang="en-US" dirty="0"/>
          </a:p>
          <a:p>
            <a:r>
              <a:rPr lang="en-US" dirty="0"/>
              <a:t>Measuring per-sweep time, we can confirm that two-pass revocation usually spends just about 10%-20% of the time for a full sweep with the world stopped.</a:t>
            </a:r>
          </a:p>
        </p:txBody>
      </p:sp>
      <p:sp>
        <p:nvSpPr>
          <p:cNvPr id="4" name="Slide Number Placeholder 3"/>
          <p:cNvSpPr>
            <a:spLocks noGrp="1"/>
          </p:cNvSpPr>
          <p:nvPr>
            <p:ph type="sldNum" sz="quarter" idx="5"/>
          </p:nvPr>
        </p:nvSpPr>
        <p:spPr/>
        <p:txBody>
          <a:bodyPr/>
          <a:lstStyle/>
          <a:p>
            <a:fld id="{B033840D-ECD1-414F-BD32-5866D4DB91EA}" type="slidenum">
              <a:rPr lang="en-GB" smtClean="0"/>
              <a:t>25</a:t>
            </a:fld>
            <a:endParaRPr lang="en-GB"/>
          </a:p>
        </p:txBody>
      </p:sp>
    </p:spTree>
    <p:extLst>
      <p:ext uri="{BB962C8B-B14F-4D97-AF65-F5344CB8AC3E}">
        <p14:creationId xmlns:p14="http://schemas.microsoft.com/office/powerpoint/2010/main" val="511629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33840D-ECD1-414F-BD32-5866D4DB91EA}" type="slidenum">
              <a:rPr lang="en-GB" smtClean="0"/>
              <a:t>26</a:t>
            </a:fld>
            <a:endParaRPr lang="en-GB"/>
          </a:p>
        </p:txBody>
      </p:sp>
    </p:spTree>
    <p:extLst>
      <p:ext uri="{BB962C8B-B14F-4D97-AF65-F5344CB8AC3E}">
        <p14:creationId xmlns:p14="http://schemas.microsoft.com/office/powerpoint/2010/main" val="189040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safety” is a difficult term to define precisely, and opinions differ, but we take it to have at least three aspects.</a:t>
            </a:r>
          </a:p>
          <a:p>
            <a:endParaRPr lang="en-US" dirty="0"/>
          </a:p>
          <a:p>
            <a:r>
              <a:rPr lang="en-US" dirty="0"/>
              <a:t>First, “memory safety” requires that we have notions of </a:t>
            </a:r>
            <a:r>
              <a:rPr lang="en-US" i="1" dirty="0"/>
              <a:t>provenance</a:t>
            </a:r>
            <a:r>
              <a:rPr lang="en-US" i="0" dirty="0"/>
              <a:t> and </a:t>
            </a:r>
            <a:r>
              <a:rPr lang="en-US" i="1" dirty="0"/>
              <a:t>integrity </a:t>
            </a:r>
            <a:r>
              <a:rPr lang="en-US" i="0" dirty="0"/>
              <a:t>of pointers: pointers come only from other pointers or more trusted components (such as the kernel) and pointers are immune from bit-level tampering.</a:t>
            </a:r>
          </a:p>
          <a:p>
            <a:endParaRPr lang="en-US" i="0" dirty="0"/>
          </a:p>
          <a:p>
            <a:r>
              <a:rPr lang="en-US" i="0" dirty="0"/>
              <a:t>Next, we must be able to carve memory up into “objects” that have defined location and size.  We may access an object only if we have a pointer to it; having a pointer to an object does not give us access to neighboring objects.</a:t>
            </a:r>
          </a:p>
          <a:p>
            <a:endParaRPr lang="en-US" i="0" dirty="0"/>
          </a:p>
          <a:p>
            <a:r>
              <a:rPr lang="en-US" i="0" dirty="0"/>
              <a:t>And last, objects may have bounded lifetime.  Newly constructed objects are distinct entities, even if they occupy reused memory.  We must not hold a reference to an object before it is created and references must cease to be useful after memory is reallocated for another object.</a:t>
            </a:r>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3</a:t>
            </a:fld>
            <a:endParaRPr lang="en-GB" dirty="0"/>
          </a:p>
        </p:txBody>
      </p:sp>
    </p:spTree>
    <p:extLst>
      <p:ext uri="{BB962C8B-B14F-4D97-AF65-F5344CB8AC3E}">
        <p14:creationId xmlns:p14="http://schemas.microsoft.com/office/powerpoint/2010/main" val="235016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Conceptually, holding a pointer confers authority to access memory, and there is a natural correspondence between the safety properties just outlined and authorization.</a:t>
            </a:r>
          </a:p>
          <a:p>
            <a:endParaRPr lang="en-US" dirty="0"/>
          </a:p>
          <a:p>
            <a:r>
              <a:rPr lang="en-US" dirty="0"/>
              <a:t>Pointer integrity and provenance mirrors the </a:t>
            </a:r>
            <a:r>
              <a:rPr lang="en-US" i="1" dirty="0"/>
              <a:t>unforgeability</a:t>
            </a:r>
            <a:r>
              <a:rPr lang="en-US" dirty="0"/>
              <a:t> of authority; spatial safety reflects </a:t>
            </a:r>
            <a:r>
              <a:rPr lang="en-US" i="1" dirty="0"/>
              <a:t>limited</a:t>
            </a:r>
            <a:r>
              <a:rPr lang="en-US" i="0" dirty="0"/>
              <a:t> authorization, and temporal safety corresponds to </a:t>
            </a:r>
            <a:r>
              <a:rPr lang="en-US" i="1" dirty="0"/>
              <a:t>revocation</a:t>
            </a:r>
            <a:r>
              <a:rPr lang="en-US" i="0" dirty="0"/>
              <a:t> of authority.</a:t>
            </a:r>
          </a:p>
          <a:p>
            <a:endParaRPr lang="en-US" i="0" dirty="0"/>
          </a:p>
          <a:p>
            <a:r>
              <a:rPr lang="en-US" i="0" dirty="0"/>
              <a:t>Capability systems use explicit bearer tokens to capture authority; in these systems, capability revocation is, like temporal safety in C, generally considered hard to implement without sacrificing performance.</a:t>
            </a:r>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4</a:t>
            </a:fld>
            <a:endParaRPr lang="en-GB"/>
          </a:p>
        </p:txBody>
      </p:sp>
    </p:spTree>
    <p:extLst>
      <p:ext uri="{BB962C8B-B14F-4D97-AF65-F5344CB8AC3E}">
        <p14:creationId xmlns:p14="http://schemas.microsoft.com/office/powerpoint/2010/main" val="98023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 is a capability processor architecture designed to run C programs and yet enforce aspects of memory safety within the instruction set itself.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CHERI capabilities are 128-bit packed structures, pairing a traditional 64-bit integer address with upper and lower bounds. Moving the address out of bounds and dereferencing will trap rather than access memory.</a:t>
            </a:r>
          </a:p>
          <a:p>
            <a:endParaRPr lang="en-US" dirty="0"/>
          </a:p>
          <a:p>
            <a:r>
              <a:rPr lang="en-US" dirty="0"/>
              <a:t>By distinguishing between integers and references at the ISA level, we can begin to enforce provenance.  </a:t>
            </a:r>
          </a:p>
          <a:p>
            <a:endParaRPr lang="en-US" dirty="0"/>
          </a:p>
          <a:p>
            <a:r>
              <a:rPr lang="en-US" dirty="0"/>
              <a:t>Capabilities can be copied and manipulated using dedicated instructions, but directly manipulating the bit representation of a capability turns it into data by clearing an out-of-band tag bit, making it no longer usable as a reference to memory.</a:t>
            </a:r>
          </a:p>
          <a:p>
            <a:endParaRPr lang="en-US" dirty="0"/>
          </a:p>
          <a:p>
            <a:r>
              <a:rPr lang="en-US" dirty="0"/>
              <a:t>The CHERI ISA does not offer mechanisms for setting the tag bit or enlarging the bounds of a capability without already holding a still-tagged capability that would encompass the result.</a:t>
            </a:r>
          </a:p>
          <a:p>
            <a:endParaRPr lang="en-US" dirty="0"/>
          </a:p>
          <a:p>
            <a:r>
              <a:rPr lang="en-US" dirty="0"/>
              <a:t>Thus, CHERI can readily enforce provenance and spatial aspects of memory safety.</a:t>
            </a:r>
          </a:p>
          <a:p>
            <a:endParaRPr lang="en-US" dirty="0"/>
          </a:p>
          <a:p>
            <a:r>
              <a:rPr lang="en-US" dirty="0"/>
              <a:t>CHERI composes with ”host” ISAs; Cornucopia was implemented atop the CHERI-MIPS architecture, but our work will port to CHERI-RISC-V and to Arm’s experimental Morello.</a:t>
            </a:r>
          </a:p>
        </p:txBody>
      </p:sp>
      <p:sp>
        <p:nvSpPr>
          <p:cNvPr id="4" name="Slide Number Placeholder 3"/>
          <p:cNvSpPr>
            <a:spLocks noGrp="1"/>
          </p:cNvSpPr>
          <p:nvPr>
            <p:ph type="sldNum" sz="quarter" idx="5"/>
          </p:nvPr>
        </p:nvSpPr>
        <p:spPr/>
        <p:txBody>
          <a:bodyPr/>
          <a:lstStyle/>
          <a:p>
            <a:fld id="{B033840D-ECD1-414F-BD32-5866D4DB91EA}" type="slidenum">
              <a:rPr lang="en-GB" smtClean="0"/>
              <a:t>5</a:t>
            </a:fld>
            <a:endParaRPr lang="en-GB"/>
          </a:p>
        </p:txBody>
      </p:sp>
    </p:spTree>
    <p:extLst>
      <p:ext uri="{BB962C8B-B14F-4D97-AF65-F5344CB8AC3E}">
        <p14:creationId xmlns:p14="http://schemas.microsoft.com/office/powerpoint/2010/main" val="3855804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CHERI’s enforcement possibilities required many but modest changes to runtime and systems software: the C/C++ compiler, operating system kernel, and runtime libraries (notably including the heap allocator) all had to be taught to use the CHERI protection mechanisms.  The net result is a new, capability-based *nix ABI for spatially-safe user-space programs.</a:t>
            </a:r>
          </a:p>
          <a:p>
            <a:endParaRPr lang="en-US" dirty="0"/>
          </a:p>
          <a:p>
            <a:r>
              <a:rPr lang="en-US" dirty="0"/>
              <a:t>For our purposes, a key point is that </a:t>
            </a:r>
            <a:r>
              <a:rPr lang="en-US" dirty="0">
                <a:latin typeface="Consolas" panose="020B0609020204030204" pitchFamily="49" charset="0"/>
                <a:cs typeface="Consolas" panose="020B0609020204030204" pitchFamily="49" charset="0"/>
              </a:rPr>
              <a:t>malloc()</a:t>
            </a:r>
            <a:r>
              <a:rPr lang="en-US" dirty="0"/>
              <a:t> returns pointers with bounds set to the allocated region and these pointers are the only way to access that memory from outside the allocator, which we take as part of the trusted computing base.</a:t>
            </a:r>
          </a:p>
        </p:txBody>
      </p:sp>
      <p:sp>
        <p:nvSpPr>
          <p:cNvPr id="4" name="Slide Number Placeholder 3"/>
          <p:cNvSpPr>
            <a:spLocks noGrp="1"/>
          </p:cNvSpPr>
          <p:nvPr>
            <p:ph type="sldNum" sz="quarter" idx="5"/>
          </p:nvPr>
        </p:nvSpPr>
        <p:spPr/>
        <p:txBody>
          <a:bodyPr/>
          <a:lstStyle/>
          <a:p>
            <a:fld id="{B033840D-ECD1-414F-BD32-5866D4DB91EA}" type="slidenum">
              <a:rPr lang="en-GB" smtClean="0"/>
              <a:t>6</a:t>
            </a:fld>
            <a:endParaRPr lang="en-GB"/>
          </a:p>
        </p:txBody>
      </p:sp>
    </p:spTree>
    <p:extLst>
      <p:ext uri="{BB962C8B-B14F-4D97-AF65-F5344CB8AC3E}">
        <p14:creationId xmlns:p14="http://schemas.microsoft.com/office/powerpoint/2010/main" val="96853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 and CheriABI address integrity and spatial protection, but CHERI capabilities are self-contained objects.  Like integer pointers in traditional C implementations, CHERI capabilities are prolifically copied by CheriABI programs.</a:t>
            </a:r>
          </a:p>
          <a:p>
            <a:endParaRPr lang="en-US" dirty="0"/>
          </a:p>
          <a:p>
            <a:r>
              <a:rPr lang="en-US" dirty="0"/>
              <a:t>By design, CHERI does not require indirection to interpret its capabilities and the conceptual provenance </a:t>
            </a:r>
            <a:r>
              <a:rPr lang="en-US" i="1" dirty="0"/>
              <a:t>tree</a:t>
            </a:r>
            <a:r>
              <a:rPr lang="en-US" i="0" dirty="0"/>
              <a:t> is compressed to a single tag bit.  These decisions increase performance and micro-architectural familiarity but challenge revocation.  In short, a</a:t>
            </a:r>
            <a:r>
              <a:rPr lang="en-US" dirty="0"/>
              <a:t>pplications can still retain copies of capabilities handed to </a:t>
            </a:r>
            <a:r>
              <a:rPr lang="en-US" dirty="0">
                <a:latin typeface="Consolas" panose="020B0609020204030204" pitchFamily="49" charset="0"/>
                <a:cs typeface="Consolas" panose="020B0609020204030204" pitchFamily="49" charset="0"/>
              </a:rPr>
              <a:t>free().</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A</a:t>
            </a:r>
            <a:r>
              <a:rPr lang="en-US" dirty="0"/>
              <a:t>nd so CheriABI risks not mitigating a large, often exploited class of vulnerabilities.  We are after defenses sufficiently performant that they can be </a:t>
            </a:r>
            <a:r>
              <a:rPr lang="en-US" i="1" dirty="0"/>
              <a:t>always-on</a:t>
            </a:r>
            <a:r>
              <a:rPr lang="en-US" i="0" dirty="0"/>
              <a:t>, not just when debugging or testing.</a:t>
            </a:r>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7</a:t>
            </a:fld>
            <a:endParaRPr lang="en-GB"/>
          </a:p>
        </p:txBody>
      </p:sp>
    </p:spTree>
    <p:extLst>
      <p:ext uri="{BB962C8B-B14F-4D97-AF65-F5344CB8AC3E}">
        <p14:creationId xmlns:p14="http://schemas.microsoft.com/office/powerpoint/2010/main" val="25884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on the case of a “well-intentioned but buggy” application exposed to an adversary with direct access to </a:t>
            </a:r>
            <a:r>
              <a:rPr lang="en-US" dirty="0">
                <a:latin typeface="Consolas" panose="020B0609020204030204" pitchFamily="49" charset="0"/>
                <a:cs typeface="Consolas" panose="020B0609020204030204" pitchFamily="49" charset="0"/>
              </a:rPr>
              <a:t>malloc()</a:t>
            </a:r>
            <a:r>
              <a:rPr lang="en-US" dirty="0"/>
              <a:t> and </a:t>
            </a:r>
            <a:r>
              <a:rPr lang="en-US" dirty="0">
                <a:latin typeface="Consolas" panose="020B0609020204030204" pitchFamily="49" charset="0"/>
                <a:cs typeface="Consolas" panose="020B0609020204030204" pitchFamily="49" charset="0"/>
              </a:rPr>
              <a:t>free()</a:t>
            </a:r>
            <a:r>
              <a:rPr lang="en-US" dirty="0"/>
              <a:t> and to memory it has allocated, but we do not go so far as to permit arbitrary code execution.  Roughly, our adversary is something like JavaScript running in a web browser sandbox.</a:t>
            </a:r>
          </a:p>
          <a:p>
            <a:endParaRPr lang="en-US" dirty="0"/>
          </a:p>
          <a:p>
            <a:r>
              <a:rPr lang="en-US" dirty="0"/>
              <a:t>The adversary wins if a capability it obtains from </a:t>
            </a:r>
            <a:r>
              <a:rPr lang="en-US" dirty="0">
                <a:latin typeface="Consolas" panose="020B0609020204030204" pitchFamily="49" charset="0"/>
                <a:cs typeface="Consolas" panose="020B0609020204030204" pitchFamily="49" charset="0"/>
              </a:rPr>
              <a:t>malloc()</a:t>
            </a:r>
            <a:r>
              <a:rPr lang="en-US" dirty="0"/>
              <a:t> comes to point to another object’s memory.  We must eliminate temporal aliasing of objects, what might be called </a:t>
            </a:r>
            <a:r>
              <a:rPr lang="en-US" i="1" dirty="0"/>
              <a:t>use-after-reallocation</a:t>
            </a:r>
            <a:r>
              <a:rPr lang="en-US" i="0" dirty="0"/>
              <a:t>, though we may permit some </a:t>
            </a:r>
            <a:r>
              <a:rPr lang="en-US" i="1" dirty="0"/>
              <a:t>use-after-free</a:t>
            </a:r>
            <a:r>
              <a:rPr lang="en-US" i="0" dirty="0"/>
              <a:t> so long as the memory has not yet been repurposed.  That is, access to free memory might indefinitely continue to see the old object.  Attacks rely on aliasing, not merely use-after-free, so this weaker defense still suffices.</a:t>
            </a:r>
          </a:p>
          <a:p>
            <a:endParaRPr lang="en-US" i="0" dirty="0"/>
          </a:p>
          <a:p>
            <a:r>
              <a:rPr lang="en-US" i="0" dirty="0"/>
              <a:t>Leaking memory on </a:t>
            </a:r>
            <a:r>
              <a:rPr lang="en-US" i="0" dirty="0">
                <a:latin typeface="Consolas" panose="020B0609020204030204" pitchFamily="49" charset="0"/>
                <a:cs typeface="Consolas" panose="020B0609020204030204" pitchFamily="49" charset="0"/>
              </a:rPr>
              <a:t>free()</a:t>
            </a:r>
            <a:r>
              <a:rPr lang="en-US" i="0" dirty="0"/>
              <a:t>-s satisfies our requirements, but we rule it out.</a:t>
            </a:r>
          </a:p>
        </p:txBody>
      </p:sp>
      <p:sp>
        <p:nvSpPr>
          <p:cNvPr id="4" name="Slide Number Placeholder 3"/>
          <p:cNvSpPr>
            <a:spLocks noGrp="1"/>
          </p:cNvSpPr>
          <p:nvPr>
            <p:ph type="sldNum" sz="quarter" idx="5"/>
          </p:nvPr>
        </p:nvSpPr>
        <p:spPr/>
        <p:txBody>
          <a:bodyPr/>
          <a:lstStyle/>
          <a:p>
            <a:fld id="{B033840D-ECD1-414F-BD32-5866D4DB91EA}" type="slidenum">
              <a:rPr lang="en-GB" smtClean="0"/>
              <a:t>8</a:t>
            </a:fld>
            <a:endParaRPr lang="en-GB"/>
          </a:p>
        </p:txBody>
      </p:sp>
    </p:spTree>
    <p:extLst>
      <p:ext uri="{BB962C8B-B14F-4D97-AF65-F5344CB8AC3E}">
        <p14:creationId xmlns:p14="http://schemas.microsoft.com/office/powerpoint/2010/main" val="308213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prior work, we assessed the feasibility of combining delayed reuse of memory with precise detection and removal of capabilities to free memory.</a:t>
            </a:r>
          </a:p>
          <a:p>
            <a:endParaRPr lang="en-US" dirty="0"/>
          </a:p>
          <a:p>
            <a:r>
              <a:rPr lang="en-US" dirty="0"/>
              <a:t>The CHERIvoke algorithm modifies heap allocators to collect </a:t>
            </a:r>
            <a:r>
              <a:rPr lang="en-US" dirty="0">
                <a:latin typeface="Consolas" panose="020B0609020204030204" pitchFamily="49" charset="0"/>
                <a:cs typeface="Consolas" panose="020B0609020204030204" pitchFamily="49" charset="0"/>
              </a:rPr>
              <a:t>free()</a:t>
            </a:r>
            <a:r>
              <a:rPr lang="en-US" dirty="0"/>
              <a:t>-d memory in a quarantine state rather than immediately offer it for reuse.  Once quarantine hits some size threshold, the application is paused, and all memory is swept for capabilities.  Every capability found is assessed to determine if it points into quarantine and, if so, it is replaced with a trapping value (such as NULL).</a:t>
            </a:r>
          </a:p>
          <a:p>
            <a:endParaRPr lang="en-US" i="0" dirty="0"/>
          </a:p>
          <a:p>
            <a:r>
              <a:rPr lang="en-US" i="0" dirty="0"/>
              <a:t>The quarantine is, in principle, any subset of the heap; for maximum flexibility, CHERIvoke proposed the use of a shadow bitmap with a simple function to translate a pointer’s target to corresponding shadow bit.  The allocator may keep quarantined regions in list form, but the sweep uses constant-time probes of the bitmap.</a:t>
            </a:r>
            <a:endParaRPr lang="en-US" dirty="0"/>
          </a:p>
        </p:txBody>
      </p:sp>
      <p:sp>
        <p:nvSpPr>
          <p:cNvPr id="4" name="Slide Number Placeholder 3"/>
          <p:cNvSpPr>
            <a:spLocks noGrp="1"/>
          </p:cNvSpPr>
          <p:nvPr>
            <p:ph type="sldNum" sz="quarter" idx="5"/>
          </p:nvPr>
        </p:nvSpPr>
        <p:spPr/>
        <p:txBody>
          <a:bodyPr/>
          <a:lstStyle/>
          <a:p>
            <a:fld id="{B033840D-ECD1-414F-BD32-5866D4DB91EA}" type="slidenum">
              <a:rPr lang="en-GB" smtClean="0"/>
              <a:t>9</a:t>
            </a:fld>
            <a:endParaRPr lang="en-GB"/>
          </a:p>
        </p:txBody>
      </p:sp>
    </p:spTree>
    <p:extLst>
      <p:ext uri="{BB962C8B-B14F-4D97-AF65-F5344CB8AC3E}">
        <p14:creationId xmlns:p14="http://schemas.microsoft.com/office/powerpoint/2010/main" val="156305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5820" y="1634400"/>
            <a:ext cx="10929672" cy="1740221"/>
          </a:xfrm>
        </p:spPr>
        <p:txBody>
          <a:bodyPr anchor="b" anchorCtr="0">
            <a:noAutofit/>
          </a:bodyPr>
          <a:lstStyle>
            <a:lvl1pPr>
              <a:defRPr sz="6400"/>
            </a:lvl1pPr>
          </a:lstStyle>
          <a:p>
            <a:r>
              <a:rPr lang="en-US"/>
              <a:t>Click to edit Master title style</a:t>
            </a:r>
            <a:endParaRPr lang="en-US" dirty="0"/>
          </a:p>
        </p:txBody>
      </p:sp>
      <p:sp>
        <p:nvSpPr>
          <p:cNvPr id="3" name="Subtitle 2"/>
          <p:cNvSpPr>
            <a:spLocks noGrp="1"/>
          </p:cNvSpPr>
          <p:nvPr>
            <p:ph type="subTitle" idx="1"/>
          </p:nvPr>
        </p:nvSpPr>
        <p:spPr>
          <a:xfrm>
            <a:off x="645820" y="3627519"/>
            <a:ext cx="10929672" cy="2470150"/>
          </a:xfrm>
        </p:spPr>
        <p:txBody>
          <a:bodyPr>
            <a:normAutofit/>
          </a:bodyPr>
          <a:lstStyle>
            <a:lvl1pPr marL="0" indent="0" algn="ctr">
              <a:lnSpc>
                <a:spcPct val="100000"/>
              </a:lnSpc>
              <a:spcBef>
                <a:spcPts val="0"/>
              </a:spcBef>
              <a:spcAft>
                <a:spcPts val="0"/>
              </a:spcAft>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
        <p:nvSpPr>
          <p:cNvPr id="11" name="Rectangle 10"/>
          <p:cNvSpPr/>
          <p:nvPr/>
        </p:nvSpPr>
        <p:spPr>
          <a:xfrm>
            <a:off x="855406" y="6292049"/>
            <a:ext cx="9125189" cy="553998"/>
          </a:xfrm>
          <a:prstGeom prst="rect">
            <a:avLst/>
          </a:prstGeom>
        </p:spPr>
        <p:txBody>
          <a:bodyPr wrap="square">
            <a:spAutoFit/>
          </a:bodyPr>
          <a:lstStyle/>
          <a:p>
            <a:r>
              <a:rPr lang="en-US" sz="1000"/>
              <a:t>Approved for public release; distribution is unlimited. This research is sponsored by the Defense Advanced Research Projects Agency (DARPA) and the Air Force Research Laboratory (AFRL), under contract FA8750-10-C-0237 (“CTSRD”) and HR0011-18-C-0016 (“ECATS”). The views, opinions, and/or findings contained in this presentation</a:t>
            </a:r>
            <a:r>
              <a:rPr lang="en-US" sz="1000" baseline="0"/>
              <a:t> </a:t>
            </a:r>
            <a:r>
              <a:rPr lang="en-US" sz="1000"/>
              <a:t>are those of the author(s)/presenter(s) and should not</a:t>
            </a:r>
            <a:r>
              <a:rPr lang="en-US" sz="1000" baseline="0"/>
              <a:t> </a:t>
            </a:r>
            <a:r>
              <a:rPr lang="en-US" sz="1000"/>
              <a:t>be interpreted as representing the official views or policies of the</a:t>
            </a:r>
            <a:r>
              <a:rPr lang="en-US" sz="1000" baseline="0"/>
              <a:t> </a:t>
            </a:r>
            <a:r>
              <a:rPr lang="en-US" sz="1000"/>
              <a:t>Department of Defense or the U.S. Government.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66981" y="6356353"/>
            <a:ext cx="2387419" cy="365125"/>
          </a:xfrm>
          <a:prstGeom prst="rect">
            <a:avLst/>
          </a:prstGeom>
        </p:spPr>
        <p:txBody>
          <a:bodyPr/>
          <a:lstStyle/>
          <a:p>
            <a:fld id="{1B55FBD4-BBF0-CF44-9EE7-3360EF65AB2E}" type="datetime1">
              <a:rPr lang="en-GB" smtClean="0"/>
              <a:t>07/05/2020</a:t>
            </a:fld>
            <a:endParaRPr lang="en-US"/>
          </a:p>
        </p:txBody>
      </p:sp>
      <p:sp>
        <p:nvSpPr>
          <p:cNvPr id="6" name="Footer Placeholder 5"/>
          <p:cNvSpPr>
            <a:spLocks noGrp="1"/>
          </p:cNvSpPr>
          <p:nvPr>
            <p:ph type="ftr" sz="quarter" idx="11"/>
          </p:nvPr>
        </p:nvSpPr>
        <p:spPr>
          <a:xfrm>
            <a:off x="3815616" y="6356353"/>
            <a:ext cx="456946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A47AFDA4-1445-4E47-8C48-12254B6A8A41}" type="datetime1">
              <a:rPr lang="en-GB" smtClean="0"/>
              <a:t>07/05/2020</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43E671FB-F659-3344-997D-33E26A2A4B1E}" type="datetime1">
              <a:rPr lang="en-GB" smtClean="0"/>
              <a:t>07/05/2020</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93773" y="1556102"/>
            <a:ext cx="10972800" cy="4800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A12BED5E-FBA3-1842-A50C-BED8A5E202CD}" type="datetime1">
              <a:rPr lang="en-GB" smtClean="0"/>
              <a:t>07/05/2020</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space w/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691188"/>
            <a:ext cx="10972800" cy="1665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A278E0CB-6B80-B744-AAAD-198EF894673B}" type="datetime1">
              <a:rPr lang="en-GB" smtClean="0"/>
              <a:t>07/05/2020</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52E3AEA8-DB88-DF4A-AFB2-48827CB5FA75}" type="datetime1">
              <a:rPr lang="en-GB" smtClean="0"/>
              <a:t>07/05/2020</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981" y="6356353"/>
            <a:ext cx="2387419" cy="365125"/>
          </a:xfrm>
          <a:prstGeom prst="rect">
            <a:avLst/>
          </a:prstGeom>
        </p:spPr>
        <p:txBody>
          <a:bodyPr/>
          <a:lstStyle/>
          <a:p>
            <a:fld id="{0D7548D2-2230-6045-8576-BC0A7C4D44E7}" type="datetime1">
              <a:rPr lang="en-GB" smtClean="0"/>
              <a:t>07/05/2020</a:t>
            </a:fld>
            <a:endParaRPr lang="en-US"/>
          </a:p>
        </p:txBody>
      </p:sp>
      <p:sp>
        <p:nvSpPr>
          <p:cNvPr id="6" name="Footer Placeholder 5"/>
          <p:cNvSpPr>
            <a:spLocks noGrp="1"/>
          </p:cNvSpPr>
          <p:nvPr>
            <p:ph type="ftr" sz="quarter" idx="11"/>
          </p:nvPr>
        </p:nvSpPr>
        <p:spPr>
          <a:xfrm>
            <a:off x="3815616" y="6356353"/>
            <a:ext cx="456946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4181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3" cy="4181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981" y="6356353"/>
            <a:ext cx="2387419" cy="365125"/>
          </a:xfrm>
          <a:prstGeom prst="rect">
            <a:avLst/>
          </a:prstGeom>
        </p:spPr>
        <p:txBody>
          <a:bodyPr/>
          <a:lstStyle/>
          <a:p>
            <a:fld id="{81868D9C-A2A0-2849-9B58-4ADD099FF88B}" type="datetime1">
              <a:rPr lang="en-GB" smtClean="0"/>
              <a:t>07/05/2020</a:t>
            </a:fld>
            <a:endParaRPr lang="en-US"/>
          </a:p>
        </p:txBody>
      </p:sp>
      <p:sp>
        <p:nvSpPr>
          <p:cNvPr id="8" name="Footer Placeholder 7"/>
          <p:cNvSpPr>
            <a:spLocks noGrp="1"/>
          </p:cNvSpPr>
          <p:nvPr>
            <p:ph type="ftr" sz="quarter" idx="11"/>
          </p:nvPr>
        </p:nvSpPr>
        <p:spPr>
          <a:xfrm>
            <a:off x="3815616" y="6356353"/>
            <a:ext cx="456946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66981" y="6356353"/>
            <a:ext cx="2387419" cy="365125"/>
          </a:xfrm>
          <a:prstGeom prst="rect">
            <a:avLst/>
          </a:prstGeom>
        </p:spPr>
        <p:txBody>
          <a:bodyPr/>
          <a:lstStyle/>
          <a:p>
            <a:fld id="{03B20EDD-C6BA-5C4A-9BE7-BA6637A102F8}" type="datetime1">
              <a:rPr lang="en-GB" smtClean="0"/>
              <a:t>07/05/2020</a:t>
            </a:fld>
            <a:endParaRPr lang="en-US"/>
          </a:p>
        </p:txBody>
      </p:sp>
      <p:sp>
        <p:nvSpPr>
          <p:cNvPr id="4" name="Footer Placeholder 3"/>
          <p:cNvSpPr>
            <a:spLocks noGrp="1"/>
          </p:cNvSpPr>
          <p:nvPr>
            <p:ph type="ftr" sz="quarter" idx="11"/>
          </p:nvPr>
        </p:nvSpPr>
        <p:spPr>
          <a:xfrm>
            <a:off x="3815616" y="6356353"/>
            <a:ext cx="4569464"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66981" y="6356353"/>
            <a:ext cx="2387419" cy="365125"/>
          </a:xfrm>
          <a:prstGeom prst="rect">
            <a:avLst/>
          </a:prstGeom>
        </p:spPr>
        <p:txBody>
          <a:bodyPr/>
          <a:lstStyle/>
          <a:p>
            <a:fld id="{3555E772-AB70-1B4C-BDB5-40B38A1629AC}" type="datetime1">
              <a:rPr lang="en-GB" smtClean="0"/>
              <a:t>07/05/2020</a:t>
            </a:fld>
            <a:endParaRPr lang="en-US"/>
          </a:p>
        </p:txBody>
      </p:sp>
      <p:sp>
        <p:nvSpPr>
          <p:cNvPr id="3" name="Footer Placeholder 2"/>
          <p:cNvSpPr>
            <a:spLocks noGrp="1"/>
          </p:cNvSpPr>
          <p:nvPr>
            <p:ph type="ftr" sz="quarter" idx="11"/>
          </p:nvPr>
        </p:nvSpPr>
        <p:spPr>
          <a:xfrm>
            <a:off x="3815616" y="6356353"/>
            <a:ext cx="4569464"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6083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8755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66981" y="6356353"/>
            <a:ext cx="2387419" cy="365125"/>
          </a:xfrm>
          <a:prstGeom prst="rect">
            <a:avLst/>
          </a:prstGeom>
        </p:spPr>
        <p:txBody>
          <a:bodyPr/>
          <a:lstStyle/>
          <a:p>
            <a:fld id="{886A0873-02E1-8F4C-B90C-E86683406749}" type="datetime1">
              <a:rPr lang="en-GB" smtClean="0"/>
              <a:t>07/05/2020</a:t>
            </a:fld>
            <a:endParaRPr lang="en-US"/>
          </a:p>
        </p:txBody>
      </p:sp>
      <p:sp>
        <p:nvSpPr>
          <p:cNvPr id="6" name="Footer Placeholder 5"/>
          <p:cNvSpPr>
            <a:spLocks noGrp="1"/>
          </p:cNvSpPr>
          <p:nvPr>
            <p:ph type="ftr" sz="quarter" idx="11"/>
          </p:nvPr>
        </p:nvSpPr>
        <p:spPr>
          <a:xfrm>
            <a:off x="3815616" y="6356353"/>
            <a:ext cx="456946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773" y="274638"/>
            <a:ext cx="10972800" cy="11327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20140" y="1556102"/>
            <a:ext cx="10301328" cy="4800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457927" y="6356353"/>
            <a:ext cx="12595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9F7022F-BFDE-A24F-8B41-A294A002DD0C}" type="slidenum">
              <a:rPr lang="en-US" smtClean="0"/>
              <a:pPr/>
              <a:t>‹#›</a:t>
            </a:fld>
            <a:endParaRPr lang="en-US"/>
          </a:p>
        </p:txBody>
      </p:sp>
      <p:pic>
        <p:nvPicPr>
          <p:cNvPr id="7" name="Picture 6"/>
          <p:cNvPicPr>
            <a:picLocks noChangeAspect="1"/>
          </p:cNvPicPr>
          <p:nvPr/>
        </p:nvPicPr>
        <p:blipFill>
          <a:blip r:embed="rId14"/>
          <a:stretch>
            <a:fillRect/>
          </a:stretch>
        </p:blipFill>
        <p:spPr>
          <a:xfrm>
            <a:off x="-152400" y="-157943"/>
            <a:ext cx="12496800" cy="528614"/>
          </a:xfrm>
          <a:prstGeom prst="rect">
            <a:avLst/>
          </a:prstGeom>
        </p:spPr>
      </p:pic>
      <p:pic>
        <p:nvPicPr>
          <p:cNvPr id="11" name="Picture 10"/>
          <p:cNvPicPr>
            <a:picLocks noChangeAspect="1"/>
          </p:cNvPicPr>
          <p:nvPr/>
        </p:nvPicPr>
        <p:blipFill>
          <a:blip r:embed="rId15"/>
          <a:stretch>
            <a:fillRect/>
          </a:stretch>
        </p:blipFill>
        <p:spPr>
          <a:xfrm>
            <a:off x="40764" y="6355515"/>
            <a:ext cx="675927" cy="475653"/>
          </a:xfrm>
          <a:prstGeom prst="rect">
            <a:avLst/>
          </a:prstGeom>
        </p:spPr>
      </p:pic>
      <p:pic>
        <p:nvPicPr>
          <p:cNvPr id="12" name="Picture 11"/>
          <p:cNvPicPr>
            <a:picLocks noChangeAspect="1"/>
          </p:cNvPicPr>
          <p:nvPr/>
        </p:nvPicPr>
        <p:blipFill>
          <a:blip r:embed="rId16"/>
          <a:stretch>
            <a:fillRect/>
          </a:stretch>
        </p:blipFill>
        <p:spPr>
          <a:xfrm>
            <a:off x="10093902" y="6404943"/>
            <a:ext cx="2059691" cy="429509"/>
          </a:xfrm>
          <a:prstGeom prst="rect">
            <a:avLst/>
          </a:prstGeom>
        </p:spPr>
      </p:pic>
    </p:spTree>
    <p:extLst>
      <p:ext uri="{BB962C8B-B14F-4D97-AF65-F5344CB8AC3E}">
        <p14:creationId xmlns:p14="http://schemas.microsoft.com/office/powerpoint/2010/main" val="14243042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3pPr>
      <a:lvl4pPr marL="16002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4pPr>
      <a:lvl5pPr marL="20574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36.m4a"/><Relationship Id="rId13" Type="http://schemas.microsoft.com/office/2007/relationships/media" Target="../media/media39.m4a"/><Relationship Id="rId3" Type="http://schemas.microsoft.com/office/2007/relationships/media" Target="../media/media34.m4a"/><Relationship Id="rId7" Type="http://schemas.microsoft.com/office/2007/relationships/media" Target="../media/media36.m4a"/><Relationship Id="rId12" Type="http://schemas.openxmlformats.org/officeDocument/2006/relationships/audio" Target="../media/media38.m4a"/><Relationship Id="rId17" Type="http://schemas.openxmlformats.org/officeDocument/2006/relationships/image" Target="../media/image4.png"/><Relationship Id="rId2" Type="http://schemas.openxmlformats.org/officeDocument/2006/relationships/audio" Target="../media/media33.m4a"/><Relationship Id="rId16" Type="http://schemas.openxmlformats.org/officeDocument/2006/relationships/notesSlide" Target="../notesSlides/notesSlide10.xml"/><Relationship Id="rId1" Type="http://schemas.microsoft.com/office/2007/relationships/media" Target="../media/media33.m4a"/><Relationship Id="rId6" Type="http://schemas.openxmlformats.org/officeDocument/2006/relationships/audio" Target="../media/media35.m4a"/><Relationship Id="rId11" Type="http://schemas.microsoft.com/office/2007/relationships/media" Target="../media/media38.m4a"/><Relationship Id="rId5" Type="http://schemas.microsoft.com/office/2007/relationships/media" Target="../media/media35.m4a"/><Relationship Id="rId15" Type="http://schemas.openxmlformats.org/officeDocument/2006/relationships/slideLayout" Target="../slideLayouts/slideLayout2.xml"/><Relationship Id="rId10" Type="http://schemas.openxmlformats.org/officeDocument/2006/relationships/audio" Target="../media/media37.m4a"/><Relationship Id="rId4" Type="http://schemas.openxmlformats.org/officeDocument/2006/relationships/audio" Target="../media/media34.m4a"/><Relationship Id="rId9" Type="http://schemas.microsoft.com/office/2007/relationships/media" Target="../media/media37.m4a"/><Relationship Id="rId14" Type="http://schemas.openxmlformats.org/officeDocument/2006/relationships/audio" Target="../media/media39.m4a"/></Relationships>
</file>

<file path=ppt/slides/_rels/slide11.xml.rels><?xml version="1.0" encoding="UTF-8" standalone="yes"?>
<Relationships xmlns="http://schemas.openxmlformats.org/package/2006/relationships"><Relationship Id="rId8" Type="http://schemas.openxmlformats.org/officeDocument/2006/relationships/audio" Target="../media/media43.m4a"/><Relationship Id="rId13" Type="http://schemas.openxmlformats.org/officeDocument/2006/relationships/image" Target="../media/image4.png"/><Relationship Id="rId3" Type="http://schemas.microsoft.com/office/2007/relationships/media" Target="../media/media41.m4a"/><Relationship Id="rId7" Type="http://schemas.microsoft.com/office/2007/relationships/media" Target="../media/media43.m4a"/><Relationship Id="rId12" Type="http://schemas.openxmlformats.org/officeDocument/2006/relationships/notesSlide" Target="../notesSlides/notesSlide1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11" Type="http://schemas.openxmlformats.org/officeDocument/2006/relationships/slideLayout" Target="../slideLayouts/slideLayout2.xml"/><Relationship Id="rId5" Type="http://schemas.microsoft.com/office/2007/relationships/media" Target="../media/media42.m4a"/><Relationship Id="rId10" Type="http://schemas.openxmlformats.org/officeDocument/2006/relationships/audio" Target="../media/media44.m4a"/><Relationship Id="rId4" Type="http://schemas.openxmlformats.org/officeDocument/2006/relationships/audio" Target="../media/media41.m4a"/><Relationship Id="rId9" Type="http://schemas.microsoft.com/office/2007/relationships/media" Target="../media/media44.m4a"/></Relationships>
</file>

<file path=ppt/slides/_rels/slide12.xml.rels><?xml version="1.0" encoding="UTF-8" standalone="yes"?>
<Relationships xmlns="http://schemas.openxmlformats.org/package/2006/relationships"><Relationship Id="rId8" Type="http://schemas.openxmlformats.org/officeDocument/2006/relationships/audio" Target="../media/media48.m4a"/><Relationship Id="rId13" Type="http://schemas.microsoft.com/office/2007/relationships/media" Target="../media/media51.m4a"/><Relationship Id="rId18" Type="http://schemas.openxmlformats.org/officeDocument/2006/relationships/notesSlide" Target="../notesSlides/notesSlide12.xml"/><Relationship Id="rId3" Type="http://schemas.microsoft.com/office/2007/relationships/media" Target="../media/media46.m4a"/><Relationship Id="rId7" Type="http://schemas.microsoft.com/office/2007/relationships/media" Target="../media/media48.m4a"/><Relationship Id="rId12" Type="http://schemas.openxmlformats.org/officeDocument/2006/relationships/audio" Target="../media/media50.m4a"/><Relationship Id="rId17" Type="http://schemas.openxmlformats.org/officeDocument/2006/relationships/slideLayout" Target="../slideLayouts/slideLayout2.xml"/><Relationship Id="rId2" Type="http://schemas.openxmlformats.org/officeDocument/2006/relationships/audio" Target="../media/media45.m4a"/><Relationship Id="rId16" Type="http://schemas.openxmlformats.org/officeDocument/2006/relationships/audio" Target="../media/media52.m4a"/><Relationship Id="rId1" Type="http://schemas.microsoft.com/office/2007/relationships/media" Target="../media/media45.m4a"/><Relationship Id="rId6" Type="http://schemas.openxmlformats.org/officeDocument/2006/relationships/audio" Target="../media/media47.m4a"/><Relationship Id="rId11" Type="http://schemas.microsoft.com/office/2007/relationships/media" Target="../media/media50.m4a"/><Relationship Id="rId5" Type="http://schemas.microsoft.com/office/2007/relationships/media" Target="../media/media47.m4a"/><Relationship Id="rId15" Type="http://schemas.microsoft.com/office/2007/relationships/media" Target="../media/media52.m4a"/><Relationship Id="rId10" Type="http://schemas.openxmlformats.org/officeDocument/2006/relationships/audio" Target="../media/media49.m4a"/><Relationship Id="rId19" Type="http://schemas.openxmlformats.org/officeDocument/2006/relationships/image" Target="../media/image4.png"/><Relationship Id="rId4" Type="http://schemas.openxmlformats.org/officeDocument/2006/relationships/audio" Target="../media/media46.m4a"/><Relationship Id="rId9" Type="http://schemas.microsoft.com/office/2007/relationships/media" Target="../media/media49.m4a"/><Relationship Id="rId14" Type="http://schemas.openxmlformats.org/officeDocument/2006/relationships/audio" Target="../media/media51.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audio" Target="../media/media57.m4a"/><Relationship Id="rId13" Type="http://schemas.openxmlformats.org/officeDocument/2006/relationships/image" Target="../media/image4.png"/><Relationship Id="rId3" Type="http://schemas.microsoft.com/office/2007/relationships/media" Target="../media/media55.m4a"/><Relationship Id="rId7" Type="http://schemas.microsoft.com/office/2007/relationships/media" Target="../media/media57.m4a"/><Relationship Id="rId12" Type="http://schemas.openxmlformats.org/officeDocument/2006/relationships/notesSlide" Target="../notesSlides/notesSlide14.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audio" Target="../media/media56.m4a"/><Relationship Id="rId11" Type="http://schemas.openxmlformats.org/officeDocument/2006/relationships/slideLayout" Target="../slideLayouts/slideLayout2.xml"/><Relationship Id="rId5" Type="http://schemas.microsoft.com/office/2007/relationships/media" Target="../media/media56.m4a"/><Relationship Id="rId10" Type="http://schemas.openxmlformats.org/officeDocument/2006/relationships/audio" Target="../media/media58.m4a"/><Relationship Id="rId4" Type="http://schemas.openxmlformats.org/officeDocument/2006/relationships/audio" Target="../media/media55.m4a"/><Relationship Id="rId9" Type="http://schemas.microsoft.com/office/2007/relationships/media" Target="../media/media58.m4a"/></Relationships>
</file>

<file path=ppt/slides/_rels/slide15.xml.rels><?xml version="1.0" encoding="UTF-8" standalone="yes"?>
<Relationships xmlns="http://schemas.openxmlformats.org/package/2006/relationships"><Relationship Id="rId8" Type="http://schemas.openxmlformats.org/officeDocument/2006/relationships/audio" Target="../media/media62.m4a"/><Relationship Id="rId3" Type="http://schemas.microsoft.com/office/2007/relationships/media" Target="../media/media60.m4a"/><Relationship Id="rId7" Type="http://schemas.microsoft.com/office/2007/relationships/media" Target="../media/media62.m4a"/><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audio" Target="../media/media61.m4a"/><Relationship Id="rId11" Type="http://schemas.openxmlformats.org/officeDocument/2006/relationships/image" Target="../media/image4.png"/><Relationship Id="rId5" Type="http://schemas.microsoft.com/office/2007/relationships/media" Target="../media/media61.m4a"/><Relationship Id="rId10" Type="http://schemas.openxmlformats.org/officeDocument/2006/relationships/notesSlide" Target="../notesSlides/notesSlide15.xml"/><Relationship Id="rId4" Type="http://schemas.openxmlformats.org/officeDocument/2006/relationships/audio" Target="../media/media60.m4a"/><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64.m4a"/><Relationship Id="rId7"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audio" Target="../media/media65.m4a"/><Relationship Id="rId5" Type="http://schemas.microsoft.com/office/2007/relationships/media" Target="../media/media65.m4a"/><Relationship Id="rId4" Type="http://schemas.openxmlformats.org/officeDocument/2006/relationships/audio" Target="../media/media64.m4a"/><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7.m4a"/><Relationship Id="rId7" Type="http://schemas.openxmlformats.org/officeDocument/2006/relationships/image" Target="../media/image6.emf"/><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6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4.png"/><Relationship Id="rId5" Type="http://schemas.openxmlformats.org/officeDocument/2006/relationships/image" Target="../media/image7.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slideLayout" Target="../slideLayouts/slideLayout2.xml"/><Relationship Id="rId3" Type="http://schemas.microsoft.com/office/2007/relationships/media" Target="../media/media3.m4a"/><Relationship Id="rId7" Type="http://schemas.microsoft.com/office/2007/relationships/media" Target="../media/media5.m4a"/><Relationship Id="rId12" Type="http://schemas.openxmlformats.org/officeDocument/2006/relationships/audio" Target="../media/media7.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microsoft.com/office/2007/relationships/media" Target="../media/media7.m4a"/><Relationship Id="rId5" Type="http://schemas.microsoft.com/office/2007/relationships/media" Target="../media/media4.m4a"/><Relationship Id="rId15" Type="http://schemas.openxmlformats.org/officeDocument/2006/relationships/image" Target="../media/image4.png"/><Relationship Id="rId10" Type="http://schemas.openxmlformats.org/officeDocument/2006/relationships/audio" Target="../media/media6.m4a"/><Relationship Id="rId4" Type="http://schemas.openxmlformats.org/officeDocument/2006/relationships/audio" Target="../media/media3.m4a"/><Relationship Id="rId9" Type="http://schemas.microsoft.com/office/2007/relationships/media" Target="../media/media6.m4a"/><Relationship Id="rId1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1.m4a"/><Relationship Id="rId7" Type="http://schemas.openxmlformats.org/officeDocument/2006/relationships/notesSlide" Target="../notesSlides/notesSlide20.xml"/><Relationship Id="rId2" Type="http://schemas.microsoft.com/office/2007/relationships/media" Target="../media/media70.m4a"/><Relationship Id="rId1" Type="http://schemas.openxmlformats.org/officeDocument/2006/relationships/audio" Target="NULL" TargetMode="External"/><Relationship Id="rId6" Type="http://schemas.openxmlformats.org/officeDocument/2006/relationships/slideLayout" Target="../slideLayouts/slideLayout2.xml"/><Relationship Id="rId5" Type="http://schemas.microsoft.com/office/2007/relationships/media" Target="../media/media73.m4a"/><Relationship Id="rId4" Type="http://schemas.microsoft.com/office/2007/relationships/media" Target="../media/media72.m4a"/></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75.m4a"/><Relationship Id="rId7" Type="http://schemas.openxmlformats.org/officeDocument/2006/relationships/notesSlide" Target="../notesSlides/notesSlide21.xml"/><Relationship Id="rId2" Type="http://schemas.microsoft.com/office/2007/relationships/media" Target="../media/media74.m4a"/><Relationship Id="rId1" Type="http://schemas.openxmlformats.org/officeDocument/2006/relationships/audio" Target="NULL" TargetMode="External"/><Relationship Id="rId6" Type="http://schemas.openxmlformats.org/officeDocument/2006/relationships/slideLayout" Target="../slideLayouts/slideLayout2.xml"/><Relationship Id="rId5" Type="http://schemas.microsoft.com/office/2007/relationships/media" Target="../media/media77.m4a"/><Relationship Id="rId4" Type="http://schemas.microsoft.com/office/2007/relationships/media" Target="../media/media76.m4a"/></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11.m4a"/><Relationship Id="rId3" Type="http://schemas.microsoft.com/office/2007/relationships/media" Target="../media/media9.m4a"/><Relationship Id="rId7" Type="http://schemas.microsoft.com/office/2007/relationships/media" Target="../media/media11.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11" Type="http://schemas.openxmlformats.org/officeDocument/2006/relationships/image" Target="../media/image4.png"/><Relationship Id="rId5" Type="http://schemas.microsoft.com/office/2007/relationships/media" Target="../media/media10.m4a"/><Relationship Id="rId10" Type="http://schemas.openxmlformats.org/officeDocument/2006/relationships/notesSlide" Target="../notesSlides/notesSlide3.xml"/><Relationship Id="rId4" Type="http://schemas.openxmlformats.org/officeDocument/2006/relationships/audio" Target="../media/media9.m4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microsoft.com/office/2007/relationships/media" Target="../media/media14.m4a"/></Relationships>
</file>

<file path=ppt/slides/_rels/slide5.xml.rels><?xml version="1.0" encoding="UTF-8" standalone="yes"?>
<Relationships xmlns="http://schemas.openxmlformats.org/package/2006/relationships"><Relationship Id="rId8" Type="http://schemas.microsoft.com/office/2007/relationships/media" Target="../media/media21.m4a"/><Relationship Id="rId3" Type="http://schemas.microsoft.com/office/2007/relationships/media" Target="../media/media16.m4a"/><Relationship Id="rId7" Type="http://schemas.microsoft.com/office/2007/relationships/media" Target="../media/media20.m4a"/><Relationship Id="rId12" Type="http://schemas.openxmlformats.org/officeDocument/2006/relationships/image" Target="../media/image4.png"/><Relationship Id="rId2" Type="http://schemas.microsoft.com/office/2007/relationships/media" Target="../media/media15.m4a"/><Relationship Id="rId1" Type="http://schemas.openxmlformats.org/officeDocument/2006/relationships/audio" Target="NULL" TargetMode="External"/><Relationship Id="rId6" Type="http://schemas.microsoft.com/office/2007/relationships/media" Target="../media/media19.m4a"/><Relationship Id="rId11" Type="http://schemas.openxmlformats.org/officeDocument/2006/relationships/notesSlide" Target="../notesSlides/notesSlide5.xml"/><Relationship Id="rId5" Type="http://schemas.microsoft.com/office/2007/relationships/media" Target="../media/media18.m4a"/><Relationship Id="rId10" Type="http://schemas.openxmlformats.org/officeDocument/2006/relationships/slideLayout" Target="../slideLayouts/slideLayout2.xml"/><Relationship Id="rId4" Type="http://schemas.microsoft.com/office/2007/relationships/media" Target="../media/media17.m4a"/><Relationship Id="rId9" Type="http://schemas.openxmlformats.org/officeDocument/2006/relationships/audio" Target="../media/media21.m4a"/></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3.m4a"/><Relationship Id="rId7" Type="http://schemas.openxmlformats.org/officeDocument/2006/relationships/image" Target="../media/image5.e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25.m4a"/><Relationship Id="rId7"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media26.m4a"/><Relationship Id="rId5" Type="http://schemas.microsoft.com/office/2007/relationships/media" Target="../media/media26.m4a"/><Relationship Id="rId4" Type="http://schemas.openxmlformats.org/officeDocument/2006/relationships/audio" Target="../media/media25.m4a"/><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28.m4a"/><Relationship Id="rId7"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audio" Target="../media/media29.m4a"/><Relationship Id="rId5" Type="http://schemas.microsoft.com/office/2007/relationships/media" Target="../media/media29.m4a"/><Relationship Id="rId4" Type="http://schemas.openxmlformats.org/officeDocument/2006/relationships/audio" Target="../media/media28.m4a"/><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31.m4a"/><Relationship Id="rId7"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audio" Target="../media/media32.m4a"/><Relationship Id="rId5" Type="http://schemas.microsoft.com/office/2007/relationships/media" Target="../media/media32.m4a"/><Relationship Id="rId4" Type="http://schemas.openxmlformats.org/officeDocument/2006/relationships/audio" Target="../media/media31.m4a"/><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12" y="774241"/>
            <a:ext cx="12192000" cy="1432511"/>
          </a:xfrm>
        </p:spPr>
        <p:txBody>
          <a:bodyPr/>
          <a:lstStyle/>
          <a:p>
            <a:r>
              <a:rPr lang="en-US" sz="4800" dirty="0"/>
              <a:t>Cornucopia: Temporal Safety for CHERI Heaps</a:t>
            </a:r>
            <a:endParaRPr lang="en-US" sz="4000" dirty="0"/>
          </a:p>
        </p:txBody>
      </p:sp>
      <p:sp>
        <p:nvSpPr>
          <p:cNvPr id="3" name="Subtitle 2"/>
          <p:cNvSpPr>
            <a:spLocks noGrp="1"/>
          </p:cNvSpPr>
          <p:nvPr>
            <p:ph type="subTitle" idx="1"/>
          </p:nvPr>
        </p:nvSpPr>
        <p:spPr>
          <a:xfrm>
            <a:off x="250565" y="2313709"/>
            <a:ext cx="11617845" cy="3770050"/>
          </a:xfrm>
        </p:spPr>
        <p:txBody>
          <a:bodyPr>
            <a:normAutofit/>
          </a:bodyPr>
          <a:lstStyle/>
          <a:p>
            <a:pPr>
              <a:lnSpc>
                <a:spcPct val="110000"/>
              </a:lnSpc>
            </a:pPr>
            <a:r>
              <a:rPr lang="en-US" sz="2600" b="1" dirty="0"/>
              <a:t>N. “Wes” Filardo</a:t>
            </a:r>
            <a:r>
              <a:rPr lang="en-US" sz="2600" dirty="0"/>
              <a:t>, </a:t>
            </a:r>
            <a:r>
              <a:rPr lang="en-US" sz="2800" dirty="0"/>
              <a:t>Brett F. Gutstein, Jonathan Woodruff, Sam Ainsworth, Lucian Paul-</a:t>
            </a:r>
            <a:r>
              <a:rPr lang="en-US" sz="2800" dirty="0" err="1"/>
              <a:t>Trifu</a:t>
            </a:r>
            <a:r>
              <a:rPr lang="en-US" sz="2800" dirty="0"/>
              <a:t>, Brooks Davis, </a:t>
            </a:r>
            <a:r>
              <a:rPr lang="en-US" sz="2800" dirty="0" err="1"/>
              <a:t>Hongyan</a:t>
            </a:r>
            <a:r>
              <a:rPr lang="en-US" sz="2800" dirty="0"/>
              <a:t> Xia, Edward Tomasz </a:t>
            </a:r>
            <a:r>
              <a:rPr lang="en-US" sz="2800" dirty="0" err="1"/>
              <a:t>Napierala</a:t>
            </a:r>
            <a:r>
              <a:rPr lang="en-US" sz="2800" dirty="0"/>
              <a:t>, Alex Richardson, John Baldwin, David </a:t>
            </a:r>
            <a:r>
              <a:rPr lang="en-US" sz="2800" dirty="0" err="1"/>
              <a:t>Chisnall</a:t>
            </a:r>
            <a:r>
              <a:rPr lang="en-US" sz="2800" dirty="0"/>
              <a:t>, Jessica Clarke, </a:t>
            </a:r>
            <a:r>
              <a:rPr lang="en-US" sz="2800" dirty="0" err="1"/>
              <a:t>Khilan</a:t>
            </a:r>
            <a:r>
              <a:rPr lang="en-US" sz="2800" dirty="0"/>
              <a:t> </a:t>
            </a:r>
            <a:r>
              <a:rPr lang="en-US" sz="2800" dirty="0" err="1"/>
              <a:t>Gudka</a:t>
            </a:r>
            <a:r>
              <a:rPr lang="en-US" sz="2800" dirty="0"/>
              <a:t>, Alexandre </a:t>
            </a:r>
            <a:r>
              <a:rPr lang="en-US" sz="2800" dirty="0" err="1"/>
              <a:t>Joannou</a:t>
            </a:r>
            <a:r>
              <a:rPr lang="en-US" sz="2800" dirty="0"/>
              <a:t>,  A. Theo </a:t>
            </a:r>
            <a:r>
              <a:rPr lang="en-US" sz="2800" dirty="0" err="1"/>
              <a:t>Markettos</a:t>
            </a:r>
            <a:r>
              <a:rPr lang="en-US" sz="2800" dirty="0"/>
              <a:t>,  Alfredo </a:t>
            </a:r>
            <a:r>
              <a:rPr lang="en-US" sz="2800" dirty="0" err="1"/>
              <a:t>Mazzinghi</a:t>
            </a:r>
            <a:r>
              <a:rPr lang="en-US" sz="2800" dirty="0"/>
              <a:t>, </a:t>
            </a:r>
            <a:br>
              <a:rPr lang="en-US" sz="2800" dirty="0"/>
            </a:br>
            <a:r>
              <a:rPr lang="en-US" sz="2800" dirty="0"/>
              <a:t>Robert M. Norton-Wright, Michael Roe, Peter Sewell, Stacey Son, </a:t>
            </a:r>
            <a:br>
              <a:rPr lang="en-US" sz="2800" dirty="0"/>
            </a:br>
            <a:r>
              <a:rPr lang="en-US" sz="2800" dirty="0"/>
              <a:t>Timothy M. Jones, </a:t>
            </a:r>
            <a:r>
              <a:rPr lang="en-US" sz="2600" dirty="0"/>
              <a:t>Simon W. Moore, Peter G. Neumann, Robert N. M. Watson</a:t>
            </a:r>
            <a:br>
              <a:rPr lang="en-US" sz="2600" dirty="0"/>
            </a:br>
            <a:br>
              <a:rPr lang="en-US" sz="2600" dirty="0"/>
            </a:br>
            <a:r>
              <a:rPr lang="en-US" sz="2600" dirty="0"/>
              <a:t>Additional thanks to our dozens of non-author collaborators.</a:t>
            </a:r>
          </a:p>
        </p:txBody>
      </p:sp>
      <p:sp>
        <p:nvSpPr>
          <p:cNvPr id="4" name="TextBox 3"/>
          <p:cNvSpPr txBox="1"/>
          <p:nvPr/>
        </p:nvSpPr>
        <p:spPr>
          <a:xfrm>
            <a:off x="4506942" y="6652653"/>
            <a:ext cx="184666" cy="369332"/>
          </a:xfrm>
          <a:prstGeom prst="rect">
            <a:avLst/>
          </a:prstGeom>
          <a:noFill/>
        </p:spPr>
        <p:txBody>
          <a:bodyPr wrap="none" rtlCol="0">
            <a:spAutoFit/>
          </a:bodyPr>
          <a:lstStyle/>
          <a:p>
            <a:endParaRPr lang="en-US"/>
          </a:p>
        </p:txBody>
      </p:sp>
      <p:pic>
        <p:nvPicPr>
          <p:cNvPr id="6" name="1.m4a" descr="1.m4a">
            <a:hlinkClick r:id="" action="ppaction://media"/>
            <a:extLst>
              <a:ext uri="{FF2B5EF4-FFF2-40B4-BE49-F238E27FC236}">
                <a16:creationId xmlns:a16="http://schemas.microsoft.com/office/drawing/2014/main" id="{DD5E3C1E-57C3-4F4F-ADEA-20BC249C9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5610" y="5677359"/>
            <a:ext cx="812800" cy="812800"/>
          </a:xfrm>
          <a:prstGeom prst="rect">
            <a:avLst/>
          </a:prstGeom>
        </p:spPr>
      </p:pic>
    </p:spTree>
    <p:extLst>
      <p:ext uri="{BB962C8B-B14F-4D97-AF65-F5344CB8AC3E}">
        <p14:creationId xmlns:p14="http://schemas.microsoft.com/office/powerpoint/2010/main" val="3271587761"/>
      </p:ext>
    </p:extLst>
  </p:cSld>
  <p:clrMapOvr>
    <a:masterClrMapping/>
  </p:clrMapOvr>
  <mc:AlternateContent xmlns:mc="http://schemas.openxmlformats.org/markup-compatibility/2006">
    <mc:Choice xmlns:p14="http://schemas.microsoft.com/office/powerpoint/2010/main" Requires="p14">
      <p:transition spd="slow" p14:dur="2000" advTm="13500"/>
    </mc:Choice>
    <mc:Fallback>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9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5BB6-AF2F-3345-9AF2-1DDA7C591721}"/>
              </a:ext>
            </a:extLst>
          </p:cNvPr>
          <p:cNvSpPr>
            <a:spLocks noGrp="1"/>
          </p:cNvSpPr>
          <p:nvPr>
            <p:ph type="title"/>
          </p:nvPr>
        </p:nvSpPr>
        <p:spPr/>
        <p:txBody>
          <a:bodyPr/>
          <a:lstStyle/>
          <a:p>
            <a:r>
              <a:rPr lang="en-US" dirty="0"/>
              <a:t>Inside Cornucopia’s Allocator</a:t>
            </a:r>
          </a:p>
        </p:txBody>
      </p:sp>
      <p:sp>
        <p:nvSpPr>
          <p:cNvPr id="3" name="Content Placeholder 2">
            <a:extLst>
              <a:ext uri="{FF2B5EF4-FFF2-40B4-BE49-F238E27FC236}">
                <a16:creationId xmlns:a16="http://schemas.microsoft.com/office/drawing/2014/main" id="{35D1A753-E8FD-A440-8B6B-9F45E40D8C00}"/>
              </a:ext>
            </a:extLst>
          </p:cNvPr>
          <p:cNvSpPr>
            <a:spLocks noGrp="1"/>
          </p:cNvSpPr>
          <p:nvPr>
            <p:ph idx="1"/>
          </p:nvPr>
        </p:nvSpPr>
        <p:spPr>
          <a:xfrm>
            <a:off x="3528360" y="1152144"/>
            <a:ext cx="8663641" cy="5204207"/>
          </a:xfrm>
        </p:spPr>
        <p:txBody>
          <a:bodyPr/>
          <a:lstStyle/>
          <a:p>
            <a:pPr>
              <a:spcBef>
                <a:spcPts val="200"/>
              </a:spcBef>
              <a:spcAft>
                <a:spcPts val="200"/>
              </a:spcAft>
            </a:pPr>
            <a:r>
              <a:rPr lang="en-GB" dirty="0"/>
              <a:t>Application allocates heap objects</a:t>
            </a:r>
          </a:p>
          <a:p>
            <a:pPr lvl="1">
              <a:spcBef>
                <a:spcPts val="200"/>
              </a:spcBef>
              <a:spcAft>
                <a:spcPts val="200"/>
              </a:spcAft>
            </a:pPr>
            <a:r>
              <a:rPr lang="en-GB" sz="2400" dirty="0"/>
              <a:t>Pointed to by heap, stack, </a:t>
            </a:r>
            <a:r>
              <a:rPr lang="en-GB" sz="2400" dirty="0" err="1"/>
              <a:t>globals</a:t>
            </a:r>
            <a:r>
              <a:rPr lang="en-GB" sz="2400" dirty="0"/>
              <a:t>, regs, &amp; kernel!</a:t>
            </a:r>
          </a:p>
          <a:p>
            <a:pPr>
              <a:spcBef>
                <a:spcPts val="200"/>
              </a:spcBef>
              <a:spcAft>
                <a:spcPts val="200"/>
              </a:spcAft>
            </a:pPr>
            <a:r>
              <a:rPr lang="en-GB" dirty="0"/>
              <a:t>Application </a:t>
            </a:r>
            <a:r>
              <a:rPr lang="en-GB" dirty="0">
                <a:solidFill>
                  <a:srgbClr val="953635"/>
                </a:solidFill>
                <a:latin typeface="Consolas" panose="020B0609020204030204" pitchFamily="49" charset="0"/>
                <a:cs typeface="Consolas" panose="020B0609020204030204" pitchFamily="49" charset="0"/>
              </a:rPr>
              <a:t>free()</a:t>
            </a:r>
            <a:r>
              <a:rPr lang="en-GB" dirty="0">
                <a:solidFill>
                  <a:srgbClr val="953635"/>
                </a:solidFill>
              </a:rPr>
              <a:t>-s object</a:t>
            </a:r>
            <a:r>
              <a:rPr lang="en-GB" dirty="0"/>
              <a:t>, might </a:t>
            </a:r>
            <a:r>
              <a:rPr lang="en-GB" dirty="0">
                <a:solidFill>
                  <a:srgbClr val="953635"/>
                </a:solidFill>
              </a:rPr>
              <a:t>retain references</a:t>
            </a:r>
            <a:r>
              <a:rPr lang="en-GB" dirty="0"/>
              <a:t>.</a:t>
            </a:r>
          </a:p>
          <a:p>
            <a:pPr>
              <a:spcBef>
                <a:spcPts val="200"/>
              </a:spcBef>
              <a:spcAft>
                <a:spcPts val="200"/>
              </a:spcAft>
            </a:pPr>
            <a:r>
              <a:rPr lang="en-GB" dirty="0"/>
              <a:t>Risk: allocator creates </a:t>
            </a:r>
            <a:r>
              <a:rPr lang="en-GB" dirty="0">
                <a:solidFill>
                  <a:srgbClr val="FF0100"/>
                </a:solidFill>
              </a:rPr>
              <a:t>new, overlapping object</a:t>
            </a:r>
            <a:r>
              <a:rPr lang="en-GB" dirty="0"/>
              <a:t>.</a:t>
            </a:r>
          </a:p>
          <a:p>
            <a:pPr>
              <a:spcBef>
                <a:spcPts val="200"/>
              </a:spcBef>
              <a:spcAft>
                <a:spcPts val="200"/>
              </a:spcAft>
            </a:pPr>
            <a:r>
              <a:rPr lang="en-GB" dirty="0"/>
              <a:t>Instead: quarantine space, set bits in shadow.</a:t>
            </a:r>
          </a:p>
          <a:p>
            <a:pPr lvl="1">
              <a:spcBef>
                <a:spcPts val="200"/>
              </a:spcBef>
              <a:spcAft>
                <a:spcPts val="200"/>
              </a:spcAft>
            </a:pPr>
            <a:r>
              <a:rPr lang="en-GB" sz="2000" dirty="0"/>
              <a:t>Cornucopia’s shadow is one contiguous block above the stack.</a:t>
            </a:r>
          </a:p>
          <a:p>
            <a:pPr>
              <a:spcBef>
                <a:spcPts val="200"/>
              </a:spcBef>
              <a:spcAft>
                <a:spcPts val="200"/>
              </a:spcAft>
            </a:pPr>
            <a:r>
              <a:rPr lang="en-GB" dirty="0"/>
              <a:t>Eventually, ask kernel to sweep to revoke access.</a:t>
            </a:r>
          </a:p>
          <a:p>
            <a:pPr lvl="1">
              <a:spcBef>
                <a:spcPts val="200"/>
              </a:spcBef>
              <a:spcAft>
                <a:spcPts val="200"/>
              </a:spcAft>
            </a:pPr>
            <a:r>
              <a:rPr lang="en-GB" sz="2200" dirty="0"/>
              <a:t>Revocation done by kernel: revoke held </a:t>
            </a:r>
            <a:r>
              <a:rPr lang="en-GB" sz="2200" dirty="0" err="1"/>
              <a:t>ptrs</a:t>
            </a:r>
            <a:r>
              <a:rPr lang="en-GB" sz="2200" dirty="0"/>
              <a:t>, access page metadata</a:t>
            </a:r>
            <a:r>
              <a:rPr lang="en-GB" sz="2400" dirty="0"/>
              <a:t>.</a:t>
            </a:r>
          </a:p>
          <a:p>
            <a:pPr lvl="1">
              <a:spcBef>
                <a:spcPts val="200"/>
              </a:spcBef>
              <a:spcAft>
                <a:spcPts val="200"/>
              </a:spcAft>
            </a:pPr>
            <a:r>
              <a:rPr lang="en-GB" sz="2200" dirty="0"/>
              <a:t>Skip VM objects, pages, and cache lines w/o pointers.</a:t>
            </a:r>
          </a:p>
          <a:p>
            <a:r>
              <a:rPr lang="en-US" dirty="0"/>
              <a:t>Now safe to re-issue memory: no residual aliases.</a:t>
            </a:r>
          </a:p>
          <a:p>
            <a:pPr lvl="1">
              <a:spcBef>
                <a:spcPts val="200"/>
              </a:spcBef>
              <a:spcAft>
                <a:spcPts val="200"/>
              </a:spcAft>
            </a:pPr>
            <a:r>
              <a:rPr lang="en-US" sz="2400" dirty="0"/>
              <a:t>After clearing shadow to avoid unintended revocations.</a:t>
            </a:r>
          </a:p>
        </p:txBody>
      </p:sp>
      <p:sp>
        <p:nvSpPr>
          <p:cNvPr id="4" name="Slide Number Placeholder 3">
            <a:extLst>
              <a:ext uri="{FF2B5EF4-FFF2-40B4-BE49-F238E27FC236}">
                <a16:creationId xmlns:a16="http://schemas.microsoft.com/office/drawing/2014/main" id="{B3DAB17F-D49D-994B-9404-FED752170FC6}"/>
              </a:ext>
            </a:extLst>
          </p:cNvPr>
          <p:cNvSpPr>
            <a:spLocks noGrp="1"/>
          </p:cNvSpPr>
          <p:nvPr>
            <p:ph type="sldNum" sz="quarter" idx="12"/>
          </p:nvPr>
        </p:nvSpPr>
        <p:spPr/>
        <p:txBody>
          <a:bodyPr/>
          <a:lstStyle/>
          <a:p>
            <a:fld id="{69F7022F-BFDE-A24F-8B41-A294A002DD0C}" type="slidenum">
              <a:rPr lang="en-US" smtClean="0"/>
              <a:t>10</a:t>
            </a:fld>
            <a:endParaRPr lang="en-US"/>
          </a:p>
        </p:txBody>
      </p:sp>
      <p:sp>
        <p:nvSpPr>
          <p:cNvPr id="72" name="Rectangle 71">
            <a:extLst>
              <a:ext uri="{FF2B5EF4-FFF2-40B4-BE49-F238E27FC236}">
                <a16:creationId xmlns:a16="http://schemas.microsoft.com/office/drawing/2014/main" id="{B88CF275-14C3-D64B-B076-4BF5A03AC604}"/>
              </a:ext>
            </a:extLst>
          </p:cNvPr>
          <p:cNvSpPr/>
          <p:nvPr/>
        </p:nvSpPr>
        <p:spPr>
          <a:xfrm>
            <a:off x="593773" y="967326"/>
            <a:ext cx="1364974" cy="48304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3" name="Rectangle 72">
            <a:extLst>
              <a:ext uri="{FF2B5EF4-FFF2-40B4-BE49-F238E27FC236}">
                <a16:creationId xmlns:a16="http://schemas.microsoft.com/office/drawing/2014/main" id="{E3D2C02D-A11D-D84C-96F4-5EABD4B41DA0}"/>
              </a:ext>
            </a:extLst>
          </p:cNvPr>
          <p:cNvSpPr/>
          <p:nvPr/>
        </p:nvSpPr>
        <p:spPr>
          <a:xfrm>
            <a:off x="593774" y="5936891"/>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4" name="Rectangle 73">
            <a:extLst>
              <a:ext uri="{FF2B5EF4-FFF2-40B4-BE49-F238E27FC236}">
                <a16:creationId xmlns:a16="http://schemas.microsoft.com/office/drawing/2014/main" id="{26D74BC5-E735-3C49-8C54-E4294084AE51}"/>
              </a:ext>
            </a:extLst>
          </p:cNvPr>
          <p:cNvSpPr/>
          <p:nvPr/>
        </p:nvSpPr>
        <p:spPr>
          <a:xfrm>
            <a:off x="1375651" y="5936891"/>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5" name="TextBox 74">
            <a:extLst>
              <a:ext uri="{FF2B5EF4-FFF2-40B4-BE49-F238E27FC236}">
                <a16:creationId xmlns:a16="http://schemas.microsoft.com/office/drawing/2014/main" id="{A945CDA8-F424-4B45-9C31-2F7CDA6396DC}"/>
              </a:ext>
            </a:extLst>
          </p:cNvPr>
          <p:cNvSpPr txBox="1"/>
          <p:nvPr/>
        </p:nvSpPr>
        <p:spPr>
          <a:xfrm>
            <a:off x="681642" y="6079352"/>
            <a:ext cx="1189236" cy="276999"/>
          </a:xfrm>
          <a:prstGeom prst="rect">
            <a:avLst/>
          </a:prstGeom>
          <a:noFill/>
        </p:spPr>
        <p:txBody>
          <a:bodyPr wrap="none" rtlCol="0" anchor="ctr">
            <a:spAutoFit/>
          </a:bodyPr>
          <a:lstStyle/>
          <a:p>
            <a:pPr algn="ctr"/>
            <a:r>
              <a:rPr lang="en-GB" sz="1200" dirty="0">
                <a:latin typeface="Calibri" panose="020F0502020204030204" pitchFamily="34" charset="0"/>
              </a:rPr>
              <a:t>Thread registers</a:t>
            </a:r>
          </a:p>
        </p:txBody>
      </p:sp>
      <p:sp>
        <p:nvSpPr>
          <p:cNvPr id="76" name="Rectangle 75">
            <a:extLst>
              <a:ext uri="{FF2B5EF4-FFF2-40B4-BE49-F238E27FC236}">
                <a16:creationId xmlns:a16="http://schemas.microsoft.com/office/drawing/2014/main" id="{B8C782C2-0A8D-1442-B526-AA1844602502}"/>
              </a:ext>
            </a:extLst>
          </p:cNvPr>
          <p:cNvSpPr/>
          <p:nvPr/>
        </p:nvSpPr>
        <p:spPr>
          <a:xfrm>
            <a:off x="593773" y="967326"/>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Kernel</a:t>
            </a:r>
          </a:p>
        </p:txBody>
      </p:sp>
      <p:sp>
        <p:nvSpPr>
          <p:cNvPr id="77" name="Rectangle 76">
            <a:extLst>
              <a:ext uri="{FF2B5EF4-FFF2-40B4-BE49-F238E27FC236}">
                <a16:creationId xmlns:a16="http://schemas.microsoft.com/office/drawing/2014/main" id="{EC561431-57DF-C84B-9570-D69F3B0B63E2}"/>
              </a:ext>
            </a:extLst>
          </p:cNvPr>
          <p:cNvSpPr/>
          <p:nvPr/>
        </p:nvSpPr>
        <p:spPr>
          <a:xfrm>
            <a:off x="593773" y="2120264"/>
            <a:ext cx="1364974"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Stack</a:t>
            </a:r>
          </a:p>
        </p:txBody>
      </p:sp>
      <p:sp>
        <p:nvSpPr>
          <p:cNvPr id="78" name="Rectangle 77">
            <a:extLst>
              <a:ext uri="{FF2B5EF4-FFF2-40B4-BE49-F238E27FC236}">
                <a16:creationId xmlns:a16="http://schemas.microsoft.com/office/drawing/2014/main" id="{E6EE886F-E525-1B4D-A992-B40CC4F8B879}"/>
              </a:ext>
            </a:extLst>
          </p:cNvPr>
          <p:cNvSpPr/>
          <p:nvPr/>
        </p:nvSpPr>
        <p:spPr>
          <a:xfrm>
            <a:off x="593773" y="5447857"/>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rPr>
              <a:t>Globals</a:t>
            </a:r>
            <a:endParaRPr lang="en-GB" sz="1600" dirty="0">
              <a:solidFill>
                <a:schemeClr val="tx1"/>
              </a:solidFill>
            </a:endParaRPr>
          </a:p>
        </p:txBody>
      </p:sp>
      <p:sp>
        <p:nvSpPr>
          <p:cNvPr id="79" name="Rectangle 78">
            <a:extLst>
              <a:ext uri="{FF2B5EF4-FFF2-40B4-BE49-F238E27FC236}">
                <a16:creationId xmlns:a16="http://schemas.microsoft.com/office/drawing/2014/main" id="{CE8C405F-DD70-6F49-B174-ED310D29545C}"/>
              </a:ext>
            </a:extLst>
          </p:cNvPr>
          <p:cNvSpPr/>
          <p:nvPr/>
        </p:nvSpPr>
        <p:spPr>
          <a:xfrm>
            <a:off x="593773" y="3302156"/>
            <a:ext cx="1364974" cy="19349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dirty="0">
                <a:solidFill>
                  <a:schemeClr val="tx1"/>
                </a:solidFill>
              </a:rPr>
              <a:t>Heap</a:t>
            </a:r>
          </a:p>
        </p:txBody>
      </p:sp>
      <p:sp>
        <p:nvSpPr>
          <p:cNvPr id="80" name="Rectangle 79">
            <a:extLst>
              <a:ext uri="{FF2B5EF4-FFF2-40B4-BE49-F238E27FC236}">
                <a16:creationId xmlns:a16="http://schemas.microsoft.com/office/drawing/2014/main" id="{00081692-2BBE-3648-8686-8E62607A6616}"/>
              </a:ext>
            </a:extLst>
          </p:cNvPr>
          <p:cNvSpPr/>
          <p:nvPr/>
        </p:nvSpPr>
        <p:spPr>
          <a:xfrm>
            <a:off x="799183" y="4002072"/>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1" name="Rectangle 80">
            <a:extLst>
              <a:ext uri="{FF2B5EF4-FFF2-40B4-BE49-F238E27FC236}">
                <a16:creationId xmlns:a16="http://schemas.microsoft.com/office/drawing/2014/main" id="{91FF6FC3-7A47-B840-8E78-F6BF0BA94603}"/>
              </a:ext>
            </a:extLst>
          </p:cNvPr>
          <p:cNvSpPr/>
          <p:nvPr/>
        </p:nvSpPr>
        <p:spPr>
          <a:xfrm>
            <a:off x="1632644" y="4487625"/>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2" name="Rectangle 81">
            <a:extLst>
              <a:ext uri="{FF2B5EF4-FFF2-40B4-BE49-F238E27FC236}">
                <a16:creationId xmlns:a16="http://schemas.microsoft.com/office/drawing/2014/main" id="{909531AB-68C0-0D47-ADB0-7E6390BC51E9}"/>
              </a:ext>
            </a:extLst>
          </p:cNvPr>
          <p:cNvSpPr/>
          <p:nvPr/>
        </p:nvSpPr>
        <p:spPr>
          <a:xfrm>
            <a:off x="1289512" y="3604508"/>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0" name="Rectangle 119">
            <a:extLst>
              <a:ext uri="{FF2B5EF4-FFF2-40B4-BE49-F238E27FC236}">
                <a16:creationId xmlns:a16="http://schemas.microsoft.com/office/drawing/2014/main" id="{C29B1CDC-2A7C-DF4E-B0EC-D88E395A329E}"/>
              </a:ext>
            </a:extLst>
          </p:cNvPr>
          <p:cNvSpPr/>
          <p:nvPr/>
        </p:nvSpPr>
        <p:spPr>
          <a:xfrm>
            <a:off x="603172" y="1680358"/>
            <a:ext cx="1352750" cy="44394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Shadow</a:t>
            </a:r>
          </a:p>
        </p:txBody>
      </p:sp>
      <p:cxnSp>
        <p:nvCxnSpPr>
          <p:cNvPr id="83" name="Straight Arrow Connector 82">
            <a:extLst>
              <a:ext uri="{FF2B5EF4-FFF2-40B4-BE49-F238E27FC236}">
                <a16:creationId xmlns:a16="http://schemas.microsoft.com/office/drawing/2014/main" id="{ADB4A495-8C43-934A-8FF2-833E132D0F6E}"/>
              </a:ext>
            </a:extLst>
          </p:cNvPr>
          <p:cNvCxnSpPr>
            <a:endCxn id="80" idx="2"/>
          </p:cNvCxnSpPr>
          <p:nvPr/>
        </p:nvCxnSpPr>
        <p:spPr bwMode="auto">
          <a:xfrm flipV="1">
            <a:off x="885322" y="4167724"/>
            <a:ext cx="0" cy="13808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84" name="Straight Arrow Connector 83">
            <a:extLst>
              <a:ext uri="{FF2B5EF4-FFF2-40B4-BE49-F238E27FC236}">
                <a16:creationId xmlns:a16="http://schemas.microsoft.com/office/drawing/2014/main" id="{A5BC2868-8ACE-BE47-A3EA-C757CFC682D8}"/>
              </a:ext>
            </a:extLst>
          </p:cNvPr>
          <p:cNvCxnSpPr>
            <a:endCxn id="82" idx="0"/>
          </p:cNvCxnSpPr>
          <p:nvPr/>
        </p:nvCxnSpPr>
        <p:spPr bwMode="auto">
          <a:xfrm>
            <a:off x="1375651" y="2464822"/>
            <a:ext cx="0" cy="113968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85" name="Straight Arrow Connector 84">
            <a:extLst>
              <a:ext uri="{FF2B5EF4-FFF2-40B4-BE49-F238E27FC236}">
                <a16:creationId xmlns:a16="http://schemas.microsoft.com/office/drawing/2014/main" id="{122A5648-EA59-6143-98A9-4B15AA8A475E}"/>
              </a:ext>
            </a:extLst>
          </p:cNvPr>
          <p:cNvCxnSpPr>
            <a:stCxn id="80" idx="0"/>
            <a:endCxn id="82" idx="1"/>
          </p:cNvCxnSpPr>
          <p:nvPr/>
        </p:nvCxnSpPr>
        <p:spPr bwMode="auto">
          <a:xfrm flipV="1">
            <a:off x="885322" y="3687334"/>
            <a:ext cx="404190" cy="31473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86" name="Straight Arrow Connector 85">
            <a:extLst>
              <a:ext uri="{FF2B5EF4-FFF2-40B4-BE49-F238E27FC236}">
                <a16:creationId xmlns:a16="http://schemas.microsoft.com/office/drawing/2014/main" id="{FFA0C681-D7BB-F540-B54B-1777B608E972}"/>
              </a:ext>
            </a:extLst>
          </p:cNvPr>
          <p:cNvCxnSpPr>
            <a:stCxn id="80" idx="3"/>
            <a:endCxn id="81" idx="1"/>
          </p:cNvCxnSpPr>
          <p:nvPr/>
        </p:nvCxnSpPr>
        <p:spPr bwMode="auto">
          <a:xfrm>
            <a:off x="971461" y="4084899"/>
            <a:ext cx="661182" cy="48555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87" name="Straight Arrow Connector 86">
            <a:extLst>
              <a:ext uri="{FF2B5EF4-FFF2-40B4-BE49-F238E27FC236}">
                <a16:creationId xmlns:a16="http://schemas.microsoft.com/office/drawing/2014/main" id="{47064FC1-7012-444E-8620-C0C74360B83B}"/>
              </a:ext>
            </a:extLst>
          </p:cNvPr>
          <p:cNvCxnSpPr>
            <a:endCxn id="81" idx="2"/>
          </p:cNvCxnSpPr>
          <p:nvPr/>
        </p:nvCxnSpPr>
        <p:spPr bwMode="auto">
          <a:xfrm flipH="1" flipV="1">
            <a:off x="1717357" y="4653277"/>
            <a:ext cx="16913" cy="135484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88" name="Rectangle 87">
            <a:extLst>
              <a:ext uri="{FF2B5EF4-FFF2-40B4-BE49-F238E27FC236}">
                <a16:creationId xmlns:a16="http://schemas.microsoft.com/office/drawing/2014/main" id="{DAA46DC3-5E9C-5446-9A51-CE39FEAC60C6}"/>
              </a:ext>
            </a:extLst>
          </p:cNvPr>
          <p:cNvSpPr/>
          <p:nvPr/>
        </p:nvSpPr>
        <p:spPr>
          <a:xfrm>
            <a:off x="683226" y="3460823"/>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89" name="Straight Arrow Connector 88">
            <a:extLst>
              <a:ext uri="{FF2B5EF4-FFF2-40B4-BE49-F238E27FC236}">
                <a16:creationId xmlns:a16="http://schemas.microsoft.com/office/drawing/2014/main" id="{B4BCB164-B531-A54B-9E6E-DABB993968DC}"/>
              </a:ext>
            </a:extLst>
          </p:cNvPr>
          <p:cNvCxnSpPr>
            <a:endCxn id="88" idx="0"/>
          </p:cNvCxnSpPr>
          <p:nvPr/>
        </p:nvCxnSpPr>
        <p:spPr bwMode="auto">
          <a:xfrm>
            <a:off x="769365" y="1464489"/>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91" name="Rectangle 90">
            <a:extLst>
              <a:ext uri="{FF2B5EF4-FFF2-40B4-BE49-F238E27FC236}">
                <a16:creationId xmlns:a16="http://schemas.microsoft.com/office/drawing/2014/main" id="{72E6B094-4F46-B341-82ED-CCBA4D949939}"/>
              </a:ext>
            </a:extLst>
          </p:cNvPr>
          <p:cNvSpPr/>
          <p:nvPr/>
        </p:nvSpPr>
        <p:spPr>
          <a:xfrm>
            <a:off x="1286941" y="3604508"/>
            <a:ext cx="172278"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cxnSp>
        <p:nvCxnSpPr>
          <p:cNvPr id="92" name="Straight Arrow Connector 91">
            <a:extLst>
              <a:ext uri="{FF2B5EF4-FFF2-40B4-BE49-F238E27FC236}">
                <a16:creationId xmlns:a16="http://schemas.microsoft.com/office/drawing/2014/main" id="{6614B7F8-8B1F-014B-B1FA-68DB37970918}"/>
              </a:ext>
            </a:extLst>
          </p:cNvPr>
          <p:cNvCxnSpPr/>
          <p:nvPr/>
        </p:nvCxnSpPr>
        <p:spPr bwMode="auto">
          <a:xfrm>
            <a:off x="1375651" y="2464683"/>
            <a:ext cx="0" cy="1139687"/>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93" name="Straight Arrow Connector 92">
            <a:extLst>
              <a:ext uri="{FF2B5EF4-FFF2-40B4-BE49-F238E27FC236}">
                <a16:creationId xmlns:a16="http://schemas.microsoft.com/office/drawing/2014/main" id="{D064305F-7CE9-084F-AE9A-0CB53F576EC5}"/>
              </a:ext>
            </a:extLst>
          </p:cNvPr>
          <p:cNvCxnSpPr/>
          <p:nvPr/>
        </p:nvCxnSpPr>
        <p:spPr bwMode="auto">
          <a:xfrm flipV="1">
            <a:off x="884037" y="3687334"/>
            <a:ext cx="404190" cy="314738"/>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94" name="Straight Arrow Connector 93">
            <a:extLst>
              <a:ext uri="{FF2B5EF4-FFF2-40B4-BE49-F238E27FC236}">
                <a16:creationId xmlns:a16="http://schemas.microsoft.com/office/drawing/2014/main" id="{30B3FE37-C6FC-6E4E-BC3A-D20EAAEBEDEC}"/>
              </a:ext>
            </a:extLst>
          </p:cNvPr>
          <p:cNvCxnSpPr>
            <a:endCxn id="95" idx="0"/>
          </p:cNvCxnSpPr>
          <p:nvPr/>
        </p:nvCxnSpPr>
        <p:spPr bwMode="auto">
          <a:xfrm flipH="1">
            <a:off x="1447113" y="2281745"/>
            <a:ext cx="278702" cy="1322625"/>
          </a:xfrm>
          <a:prstGeom prst="straightConnector1">
            <a:avLst/>
          </a:prstGeom>
          <a:noFill/>
          <a:ln w="22225">
            <a:solidFill>
              <a:srgbClr val="FF0000"/>
            </a:solidFill>
            <a:round/>
            <a:headEnd/>
            <a:tailEnd type="triangle"/>
          </a:ln>
          <a:extLst>
            <a:ext uri="{909E8E84-426E-40DD-AFC4-6F175D3DCCD1}">
              <a14:hiddenFill xmlns:a14="http://schemas.microsoft.com/office/drawing/2010/main">
                <a:noFill/>
              </a14:hiddenFill>
            </a:ext>
          </a:extLst>
        </p:spPr>
      </p:cxnSp>
      <p:sp>
        <p:nvSpPr>
          <p:cNvPr id="95" name="Rectangle 94">
            <a:extLst>
              <a:ext uri="{FF2B5EF4-FFF2-40B4-BE49-F238E27FC236}">
                <a16:creationId xmlns:a16="http://schemas.microsoft.com/office/drawing/2014/main" id="{2E4B8816-9EA2-2F46-9A74-E6A899FABCF5}"/>
              </a:ext>
            </a:extLst>
          </p:cNvPr>
          <p:cNvSpPr/>
          <p:nvPr/>
        </p:nvSpPr>
        <p:spPr>
          <a:xfrm>
            <a:off x="1176870" y="3604369"/>
            <a:ext cx="540486" cy="1656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7" name="TextBox 96">
            <a:extLst>
              <a:ext uri="{FF2B5EF4-FFF2-40B4-BE49-F238E27FC236}">
                <a16:creationId xmlns:a16="http://schemas.microsoft.com/office/drawing/2014/main" id="{77F61114-57B8-3F41-9C3B-22DBEE9E5343}"/>
              </a:ext>
            </a:extLst>
          </p:cNvPr>
          <p:cNvSpPr txBox="1"/>
          <p:nvPr/>
        </p:nvSpPr>
        <p:spPr>
          <a:xfrm>
            <a:off x="593773" y="685717"/>
            <a:ext cx="1364974" cy="307777"/>
          </a:xfrm>
          <a:prstGeom prst="rect">
            <a:avLst/>
          </a:prstGeom>
          <a:noFill/>
        </p:spPr>
        <p:txBody>
          <a:bodyPr wrap="square" rtlCol="0" anchor="ctr">
            <a:spAutoFit/>
          </a:bodyPr>
          <a:lstStyle/>
          <a:p>
            <a:pPr algn="ctr"/>
            <a:r>
              <a:rPr lang="en-GB" sz="1400" dirty="0">
                <a:latin typeface="Calibri" panose="020F0502020204030204" pitchFamily="34" charset="0"/>
              </a:rPr>
              <a:t>Address Space</a:t>
            </a:r>
          </a:p>
        </p:txBody>
      </p:sp>
      <p:sp>
        <p:nvSpPr>
          <p:cNvPr id="98" name="Rectangle 97">
            <a:extLst>
              <a:ext uri="{FF2B5EF4-FFF2-40B4-BE49-F238E27FC236}">
                <a16:creationId xmlns:a16="http://schemas.microsoft.com/office/drawing/2014/main" id="{D15CD3B8-5C95-1249-80E9-718854F7852C}"/>
              </a:ext>
            </a:extLst>
          </p:cNvPr>
          <p:cNvSpPr/>
          <p:nvPr/>
        </p:nvSpPr>
        <p:spPr>
          <a:xfrm>
            <a:off x="2676010" y="1676317"/>
            <a:ext cx="691487" cy="4121423"/>
          </a:xfrm>
          <a:prstGeom prst="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0" name="Rectangle 99">
            <a:extLst>
              <a:ext uri="{FF2B5EF4-FFF2-40B4-BE49-F238E27FC236}">
                <a16:creationId xmlns:a16="http://schemas.microsoft.com/office/drawing/2014/main" id="{36B953B7-6C6E-CF44-865C-684916C528E5}"/>
              </a:ext>
            </a:extLst>
          </p:cNvPr>
          <p:cNvSpPr/>
          <p:nvPr/>
        </p:nvSpPr>
        <p:spPr>
          <a:xfrm>
            <a:off x="2753547" y="3460823"/>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1" name="Rectangle 100">
            <a:extLst>
              <a:ext uri="{FF2B5EF4-FFF2-40B4-BE49-F238E27FC236}">
                <a16:creationId xmlns:a16="http://schemas.microsoft.com/office/drawing/2014/main" id="{3C259DA1-195F-614B-98FC-081D2454164C}"/>
              </a:ext>
            </a:extLst>
          </p:cNvPr>
          <p:cNvSpPr/>
          <p:nvPr/>
        </p:nvSpPr>
        <p:spPr>
          <a:xfrm>
            <a:off x="2801857" y="4002072"/>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2" name="Rectangle 101">
            <a:extLst>
              <a:ext uri="{FF2B5EF4-FFF2-40B4-BE49-F238E27FC236}">
                <a16:creationId xmlns:a16="http://schemas.microsoft.com/office/drawing/2014/main" id="{389B88E7-D4CF-9F46-AD25-00C225F1E074}"/>
              </a:ext>
            </a:extLst>
          </p:cNvPr>
          <p:cNvSpPr/>
          <p:nvPr/>
        </p:nvSpPr>
        <p:spPr>
          <a:xfrm>
            <a:off x="3170140" y="4487625"/>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4" name="TextBox 103">
            <a:extLst>
              <a:ext uri="{FF2B5EF4-FFF2-40B4-BE49-F238E27FC236}">
                <a16:creationId xmlns:a16="http://schemas.microsoft.com/office/drawing/2014/main" id="{1734D1E2-DD93-6347-AC62-ECB3452A0735}"/>
              </a:ext>
            </a:extLst>
          </p:cNvPr>
          <p:cNvSpPr txBox="1"/>
          <p:nvPr/>
        </p:nvSpPr>
        <p:spPr>
          <a:xfrm>
            <a:off x="2339266" y="1364601"/>
            <a:ext cx="1364974" cy="307777"/>
          </a:xfrm>
          <a:prstGeom prst="rect">
            <a:avLst/>
          </a:prstGeom>
          <a:noFill/>
        </p:spPr>
        <p:txBody>
          <a:bodyPr wrap="square" rtlCol="0" anchor="ctr">
            <a:spAutoFit/>
          </a:bodyPr>
          <a:lstStyle/>
          <a:p>
            <a:pPr algn="ctr"/>
            <a:r>
              <a:rPr lang="en-GB" sz="1400" dirty="0">
                <a:latin typeface="Calibri" panose="020F0502020204030204" pitchFamily="34" charset="0"/>
              </a:rPr>
              <a:t>Shadow bitmap</a:t>
            </a:r>
          </a:p>
        </p:txBody>
      </p:sp>
      <p:cxnSp>
        <p:nvCxnSpPr>
          <p:cNvPr id="111" name="Straight Connector 110">
            <a:extLst>
              <a:ext uri="{FF2B5EF4-FFF2-40B4-BE49-F238E27FC236}">
                <a16:creationId xmlns:a16="http://schemas.microsoft.com/office/drawing/2014/main" id="{D70AD5E3-84C0-0740-A29D-231A31B2C735}"/>
              </a:ext>
            </a:extLst>
          </p:cNvPr>
          <p:cNvCxnSpPr/>
          <p:nvPr/>
        </p:nvCxnSpPr>
        <p:spPr bwMode="auto">
          <a:xfrm>
            <a:off x="1968146" y="1676317"/>
            <a:ext cx="695640" cy="0"/>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2" name="Straight Connector 111">
            <a:extLst>
              <a:ext uri="{FF2B5EF4-FFF2-40B4-BE49-F238E27FC236}">
                <a16:creationId xmlns:a16="http://schemas.microsoft.com/office/drawing/2014/main" id="{59909B28-DE18-B446-B004-6A74C2756BC7}"/>
              </a:ext>
            </a:extLst>
          </p:cNvPr>
          <p:cNvCxnSpPr>
            <a:cxnSpLocks/>
          </p:cNvCxnSpPr>
          <p:nvPr/>
        </p:nvCxnSpPr>
        <p:spPr bwMode="auto">
          <a:xfrm>
            <a:off x="1968146" y="2120266"/>
            <a:ext cx="707864" cy="3677474"/>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3" name="Straight Connector 112">
            <a:extLst>
              <a:ext uri="{FF2B5EF4-FFF2-40B4-BE49-F238E27FC236}">
                <a16:creationId xmlns:a16="http://schemas.microsoft.com/office/drawing/2014/main" id="{C10F28EB-DA7F-EC42-94D1-7A096493C1BC}"/>
              </a:ext>
            </a:extLst>
          </p:cNvPr>
          <p:cNvCxnSpPr/>
          <p:nvPr/>
        </p:nvCxnSpPr>
        <p:spPr bwMode="auto">
          <a:xfrm>
            <a:off x="894721" y="3543650"/>
            <a:ext cx="1851152"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443EEAC0-EAEC-7E47-9D28-E2AC13ED6433}"/>
              </a:ext>
            </a:extLst>
          </p:cNvPr>
          <p:cNvCxnSpPr/>
          <p:nvPr/>
        </p:nvCxnSpPr>
        <p:spPr bwMode="auto">
          <a:xfrm>
            <a:off x="1468619" y="3687196"/>
            <a:ext cx="1584031"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5" name="Straight Connector 114">
            <a:extLst>
              <a:ext uri="{FF2B5EF4-FFF2-40B4-BE49-F238E27FC236}">
                <a16:creationId xmlns:a16="http://schemas.microsoft.com/office/drawing/2014/main" id="{7035303C-99FC-CA47-A7B5-1817A2101ADA}"/>
              </a:ext>
            </a:extLst>
          </p:cNvPr>
          <p:cNvCxnSpPr/>
          <p:nvPr/>
        </p:nvCxnSpPr>
        <p:spPr bwMode="auto">
          <a:xfrm>
            <a:off x="980861" y="4084899"/>
            <a:ext cx="1813323"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15">
            <a:extLst>
              <a:ext uri="{FF2B5EF4-FFF2-40B4-BE49-F238E27FC236}">
                <a16:creationId xmlns:a16="http://schemas.microsoft.com/office/drawing/2014/main" id="{C2EA002E-9B1B-934B-9562-3D0308ACCBBF}"/>
              </a:ext>
            </a:extLst>
          </p:cNvPr>
          <p:cNvCxnSpPr/>
          <p:nvPr/>
        </p:nvCxnSpPr>
        <p:spPr bwMode="auto">
          <a:xfrm>
            <a:off x="1820298" y="4570452"/>
            <a:ext cx="134216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8" name="Multiply 117">
            <a:extLst>
              <a:ext uri="{FF2B5EF4-FFF2-40B4-BE49-F238E27FC236}">
                <a16:creationId xmlns:a16="http://schemas.microsoft.com/office/drawing/2014/main" id="{AEE62C19-6B8E-E344-A91F-6C1B08F0B263}"/>
              </a:ext>
            </a:extLst>
          </p:cNvPr>
          <p:cNvSpPr/>
          <p:nvPr/>
        </p:nvSpPr>
        <p:spPr>
          <a:xfrm>
            <a:off x="952399" y="3766564"/>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9" name="Multiply 118">
            <a:extLst>
              <a:ext uri="{FF2B5EF4-FFF2-40B4-BE49-F238E27FC236}">
                <a16:creationId xmlns:a16="http://schemas.microsoft.com/office/drawing/2014/main" id="{5608AA33-AA0E-8A4F-A48C-AFC4D5EA1E4E}"/>
              </a:ext>
            </a:extLst>
          </p:cNvPr>
          <p:cNvSpPr/>
          <p:nvPr/>
        </p:nvSpPr>
        <p:spPr>
          <a:xfrm>
            <a:off x="1254291" y="2858533"/>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9" name="Rectangle 98">
            <a:extLst>
              <a:ext uri="{FF2B5EF4-FFF2-40B4-BE49-F238E27FC236}">
                <a16:creationId xmlns:a16="http://schemas.microsoft.com/office/drawing/2014/main" id="{2BD4E197-1080-674B-8D80-9DEB3BC629A8}"/>
              </a:ext>
            </a:extLst>
          </p:cNvPr>
          <p:cNvSpPr/>
          <p:nvPr/>
        </p:nvSpPr>
        <p:spPr>
          <a:xfrm>
            <a:off x="3053174" y="3604369"/>
            <a:ext cx="85842"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5" name="allocator-animation-01.m4a" descr="allocator-animation-01.m4a">
            <a:hlinkClick r:id="" action="ppaction://media"/>
            <a:extLst>
              <a:ext uri="{FF2B5EF4-FFF2-40B4-BE49-F238E27FC236}">
                <a16:creationId xmlns:a16="http://schemas.microsoft.com/office/drawing/2014/main" id="{C9C88FC6-9704-B549-ABEE-CADE1AC3352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0173" y="501649"/>
            <a:ext cx="812800" cy="812800"/>
          </a:xfrm>
          <a:prstGeom prst="rect">
            <a:avLst/>
          </a:prstGeom>
        </p:spPr>
      </p:pic>
      <p:pic>
        <p:nvPicPr>
          <p:cNvPr id="6" name="allocator-animation-02.m4a" descr="allocator-animation-02.m4a">
            <a:hlinkClick r:id="" action="ppaction://media"/>
            <a:extLst>
              <a:ext uri="{FF2B5EF4-FFF2-40B4-BE49-F238E27FC236}">
                <a16:creationId xmlns:a16="http://schemas.microsoft.com/office/drawing/2014/main" id="{32F6851C-7200-4D48-B0E8-CD88CA65CA1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160173" y="1314449"/>
            <a:ext cx="812800" cy="812800"/>
          </a:xfrm>
          <a:prstGeom prst="rect">
            <a:avLst/>
          </a:prstGeom>
        </p:spPr>
      </p:pic>
      <p:pic>
        <p:nvPicPr>
          <p:cNvPr id="8" name="allocator-animation-03.m4a" descr="allocator-animation-03.m4a">
            <a:hlinkClick r:id="" action="ppaction://media"/>
            <a:extLst>
              <a:ext uri="{FF2B5EF4-FFF2-40B4-BE49-F238E27FC236}">
                <a16:creationId xmlns:a16="http://schemas.microsoft.com/office/drawing/2014/main" id="{DCF441F5-A182-0948-9CA4-91A53F452221}"/>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153547" y="2127249"/>
            <a:ext cx="812800" cy="812800"/>
          </a:xfrm>
          <a:prstGeom prst="rect">
            <a:avLst/>
          </a:prstGeom>
        </p:spPr>
      </p:pic>
      <p:pic>
        <p:nvPicPr>
          <p:cNvPr id="9" name="allocator-animation-04.m4a" descr="allocator-animation-04.m4a">
            <a:hlinkClick r:id="" action="ppaction://media"/>
            <a:extLst>
              <a:ext uri="{FF2B5EF4-FFF2-40B4-BE49-F238E27FC236}">
                <a16:creationId xmlns:a16="http://schemas.microsoft.com/office/drawing/2014/main" id="{AF16DC5E-6E57-F34F-BC32-172AFB478A5E}"/>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146921" y="2940049"/>
            <a:ext cx="812800" cy="812800"/>
          </a:xfrm>
          <a:prstGeom prst="rect">
            <a:avLst/>
          </a:prstGeom>
        </p:spPr>
      </p:pic>
      <p:pic>
        <p:nvPicPr>
          <p:cNvPr id="10" name="allocator-animation-05.m4a" descr="allocator-animation-05.m4a">
            <a:hlinkClick r:id="" action="ppaction://media"/>
            <a:extLst>
              <a:ext uri="{FF2B5EF4-FFF2-40B4-BE49-F238E27FC236}">
                <a16:creationId xmlns:a16="http://schemas.microsoft.com/office/drawing/2014/main" id="{F686D28B-F6FD-FC41-9BE7-47CE112367A3}"/>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1160173" y="3817555"/>
            <a:ext cx="812800" cy="812800"/>
          </a:xfrm>
          <a:prstGeom prst="rect">
            <a:avLst/>
          </a:prstGeom>
        </p:spPr>
      </p:pic>
      <p:pic>
        <p:nvPicPr>
          <p:cNvPr id="11" name="allocator-animation-06.m4a" descr="allocator-animation-06.m4a">
            <a:hlinkClick r:id="" action="ppaction://media"/>
            <a:extLst>
              <a:ext uri="{FF2B5EF4-FFF2-40B4-BE49-F238E27FC236}">
                <a16:creationId xmlns:a16="http://schemas.microsoft.com/office/drawing/2014/main" id="{1E992D98-4E4F-E044-B484-6328BBE4372B}"/>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1153547" y="4695061"/>
            <a:ext cx="812800" cy="812800"/>
          </a:xfrm>
          <a:prstGeom prst="rect">
            <a:avLst/>
          </a:prstGeom>
        </p:spPr>
      </p:pic>
      <p:pic>
        <p:nvPicPr>
          <p:cNvPr id="12" name="allocator-animation-07.m4a" descr="allocator-animation-07.m4a">
            <a:hlinkClick r:id="" action="ppaction://media"/>
            <a:extLst>
              <a:ext uri="{FF2B5EF4-FFF2-40B4-BE49-F238E27FC236}">
                <a16:creationId xmlns:a16="http://schemas.microsoft.com/office/drawing/2014/main" id="{72ABC8BF-B7FD-BF44-A103-44EE7CCE71C7}"/>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11153547" y="5525706"/>
            <a:ext cx="812800" cy="812800"/>
          </a:xfrm>
          <a:prstGeom prst="rect">
            <a:avLst/>
          </a:prstGeom>
        </p:spPr>
      </p:pic>
      <p:cxnSp>
        <p:nvCxnSpPr>
          <p:cNvPr id="51" name="Straight Connector 50">
            <a:extLst>
              <a:ext uri="{FF2B5EF4-FFF2-40B4-BE49-F238E27FC236}">
                <a16:creationId xmlns:a16="http://schemas.microsoft.com/office/drawing/2014/main" id="{9B07676F-40DE-C749-BB4F-C71E110C2C67}"/>
              </a:ext>
            </a:extLst>
          </p:cNvPr>
          <p:cNvCxnSpPr/>
          <p:nvPr/>
        </p:nvCxnSpPr>
        <p:spPr bwMode="auto">
          <a:xfrm>
            <a:off x="1955922" y="5797743"/>
            <a:ext cx="695640"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00206214"/>
      </p:ext>
    </p:extLst>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183" fill="hold"/>
                                        <p:tgtEl>
                                          <p:spTgt spid="5"/>
                                        </p:tgtEl>
                                      </p:cBhvr>
                                    </p:cmd>
                                  </p:childTnLst>
                                </p:cTn>
                              </p:par>
                            </p:childTnLst>
                          </p:cTn>
                        </p:par>
                        <p:par>
                          <p:cTn id="7" fill="hold">
                            <p:stCondLst>
                              <p:cond delay="2683"/>
                            </p:stCondLst>
                            <p:childTnLst>
                              <p:par>
                                <p:cTn id="8" presetID="1" presetClass="entr" presetSubtype="0" fill="hold" grpId="0" nodeType="afterEffect">
                                  <p:stCondLst>
                                    <p:cond delay="0"/>
                                  </p:stCondLst>
                                  <p:childTnLst>
                                    <p:set>
                                      <p:cBhvr>
                                        <p:cTn id="9" dur="1" fill="hold">
                                          <p:stCondLst>
                                            <p:cond delay="0"/>
                                          </p:stCondLst>
                                        </p:cTn>
                                        <p:tgtEl>
                                          <p:spTgt spid="8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childTnLst>
                                </p:cTn>
                              </p:par>
                            </p:childTnLst>
                          </p:cTn>
                        </p:par>
                        <p:par>
                          <p:cTn id="32" fill="hold">
                            <p:stCondLst>
                              <p:cond delay="2683"/>
                            </p:stCondLst>
                            <p:childTnLst>
                              <p:par>
                                <p:cTn id="33" presetID="1" presetClass="mediacall" presetSubtype="0" fill="hold" nodeType="afterEffect">
                                  <p:stCondLst>
                                    <p:cond delay="500"/>
                                  </p:stCondLst>
                                  <p:childTnLst>
                                    <p:cmd type="call" cmd="playFrom(0.0)">
                                      <p:cBhvr>
                                        <p:cTn id="34" dur="9335" fill="hold"/>
                                        <p:tgtEl>
                                          <p:spTgt spid="6"/>
                                        </p:tgtEl>
                                      </p:cBhvr>
                                    </p:cmd>
                                  </p:childTnLst>
                                </p:cTn>
                              </p:par>
                            </p:childTnLst>
                          </p:cTn>
                        </p:par>
                        <p:par>
                          <p:cTn id="35" fill="hold">
                            <p:stCondLst>
                              <p:cond delay="12518"/>
                            </p:stCondLst>
                            <p:childTnLst>
                              <p:par>
                                <p:cTn id="36" presetID="1" presetClass="entr" presetSubtype="0" fill="hold"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8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84"/>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par>
                                <p:cTn id="48" presetID="1" presetClass="mediacall" presetSubtype="0" fill="hold" nodeType="withEffect">
                                  <p:stCondLst>
                                    <p:cond delay="500"/>
                                  </p:stCondLst>
                                  <p:childTnLst>
                                    <p:cmd type="call" cmd="playFrom(0.0)">
                                      <p:cBhvr>
                                        <p:cTn id="49" dur="3842" fill="hold"/>
                                        <p:tgtEl>
                                          <p:spTgt spid="8"/>
                                        </p:tgtEl>
                                      </p:cBhvr>
                                    </p:cmd>
                                  </p:childTnLst>
                                </p:cTn>
                              </p:par>
                            </p:childTnLst>
                          </p:cTn>
                        </p:par>
                        <p:par>
                          <p:cTn id="50" fill="hold">
                            <p:stCondLst>
                              <p:cond delay="16860"/>
                            </p:stCondLst>
                            <p:childTnLst>
                              <p:par>
                                <p:cTn id="51" presetID="1" presetClass="entr" presetSubtype="0" fill="hold" nodeType="after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4"/>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82"/>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6181" fill="hold"/>
                                        <p:tgtEl>
                                          <p:spTgt spid="9"/>
                                        </p:tgtEl>
                                      </p:cBhvr>
                                    </p:cmd>
                                  </p:childTnLst>
                                </p:cTn>
                              </p:par>
                            </p:childTnLst>
                          </p:cTn>
                        </p:par>
                        <p:par>
                          <p:cTn id="61" fill="hold">
                            <p:stCondLst>
                              <p:cond delay="23041"/>
                            </p:stCondLst>
                            <p:childTnLst>
                              <p:par>
                                <p:cTn id="62" presetID="1" presetClass="entr" presetSubtype="0" fill="hold" nodeType="after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childTnLst>
                                </p:cTn>
                              </p:par>
                              <p:par>
                                <p:cTn id="66" presetID="1" presetClass="exit" presetSubtype="0" fill="hold" grpId="1" nodeType="withEffect">
                                  <p:stCondLst>
                                    <p:cond delay="0"/>
                                  </p:stCondLst>
                                  <p:childTnLst>
                                    <p:set>
                                      <p:cBhvr>
                                        <p:cTn id="67" dur="1" fill="hold">
                                          <p:stCondLst>
                                            <p:cond delay="0"/>
                                          </p:stCondLst>
                                        </p:cTn>
                                        <p:tgtEl>
                                          <p:spTgt spid="95"/>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94"/>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9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0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0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0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2"/>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13"/>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1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5"/>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16"/>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20"/>
                                        </p:tgtEl>
                                        <p:attrNameLst>
                                          <p:attrName>style.visibility</p:attrName>
                                        </p:attrNameLst>
                                      </p:cBhvr>
                                      <p:to>
                                        <p:strVal val="visible"/>
                                      </p:to>
                                    </p:set>
                                  </p:childTnLst>
                                </p:cTn>
                              </p:par>
                              <p:par>
                                <p:cTn id="98" presetID="1" presetClass="mediacall" presetSubtype="0" fill="hold" nodeType="withEffect">
                                  <p:stCondLst>
                                    <p:cond delay="500"/>
                                  </p:stCondLst>
                                  <p:childTnLst>
                                    <p:cmd type="call" cmd="playFrom(0.0)">
                                      <p:cBhvr>
                                        <p:cTn id="99" dur="14661" fill="hold"/>
                                        <p:tgtEl>
                                          <p:spTgt spid="10"/>
                                        </p:tgtEl>
                                      </p:cBhvr>
                                    </p:cmd>
                                  </p:childTnLst>
                                </p:cTn>
                              </p:par>
                            </p:childTnLst>
                          </p:cTn>
                        </p:par>
                        <p:par>
                          <p:cTn id="100" fill="hold">
                            <p:stCondLst>
                              <p:cond delay="38202"/>
                            </p:stCondLst>
                            <p:childTnLst>
                              <p:par>
                                <p:cTn id="101" presetID="1" presetClass="entr" presetSubtype="0" fill="hold" nodeType="after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
                                            <p:txEl>
                                              <p:pRg st="7" end="7"/>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
                                            <p:txEl>
                                              <p:pRg st="8" end="8"/>
                                            </p:txEl>
                                          </p:spTgt>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8"/>
                                        </p:tgtEl>
                                        <p:attrNameLst>
                                          <p:attrName>style.visibility</p:attrName>
                                        </p:attrNameLst>
                                      </p:cBhvr>
                                      <p:to>
                                        <p:strVal val="visible"/>
                                      </p:to>
                                    </p:set>
                                  </p:childTnLst>
                                </p:cTn>
                              </p:par>
                              <p:par>
                                <p:cTn id="111" presetID="1" presetClass="mediacall" presetSubtype="0" fill="hold" nodeType="withEffect">
                                  <p:stCondLst>
                                    <p:cond delay="250"/>
                                  </p:stCondLst>
                                  <p:childTnLst>
                                    <p:cmd type="call" cmd="playFrom(0.0)">
                                      <p:cBhvr>
                                        <p:cTn id="112" dur="6509" fill="hold"/>
                                        <p:tgtEl>
                                          <p:spTgt spid="11"/>
                                        </p:tgtEl>
                                      </p:cBhvr>
                                    </p:cmd>
                                  </p:childTnLst>
                                </p:cTn>
                              </p:par>
                            </p:childTnLst>
                          </p:cTn>
                        </p:par>
                        <p:par>
                          <p:cTn id="113" fill="hold">
                            <p:stCondLst>
                              <p:cond delay="44961"/>
                            </p:stCondLst>
                            <p:childTnLst>
                              <p:par>
                                <p:cTn id="114" presetID="1" presetClass="entr" presetSubtype="0" fill="hold" nodeType="afterEffect">
                                  <p:stCondLst>
                                    <p:cond delay="0"/>
                                  </p:stCondLst>
                                  <p:childTnLst>
                                    <p:set>
                                      <p:cBhvr>
                                        <p:cTn id="115" dur="1" fill="hold">
                                          <p:stCondLst>
                                            <p:cond delay="0"/>
                                          </p:stCondLst>
                                        </p:cTn>
                                        <p:tgtEl>
                                          <p:spTgt spid="3">
                                            <p:txEl>
                                              <p:pRg st="9" end="9"/>
                                            </p:txEl>
                                          </p:spTgt>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
                                            <p:txEl>
                                              <p:pRg st="10" end="10"/>
                                            </p:txEl>
                                          </p:spTgt>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114"/>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9"/>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92"/>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119"/>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118"/>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9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91"/>
                                        </p:tgtEl>
                                        <p:attrNameLst>
                                          <p:attrName>style.visibility</p:attrName>
                                        </p:attrNameLst>
                                      </p:cBhvr>
                                      <p:to>
                                        <p:strVal val="hidden"/>
                                      </p:to>
                                    </p:set>
                                  </p:childTnLst>
                                </p:cTn>
                              </p:par>
                              <p:par>
                                <p:cTn id="132" presetID="1" presetClass="mediacall" presetSubtype="0" fill="hold" nodeType="withEffect">
                                  <p:stCondLst>
                                    <p:cond delay="250"/>
                                  </p:stCondLst>
                                  <p:childTnLst>
                                    <p:cmd type="call" cmd="playFrom(0.0)">
                                      <p:cBhvr>
                                        <p:cTn id="133" dur="662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4" fill="hold" display="0">
                  <p:stCondLst>
                    <p:cond delay="indefinite"/>
                  </p:stCondLst>
                  <p:endCondLst>
                    <p:cond evt="onStopAudio" delay="0">
                      <p:tgtEl>
                        <p:sldTgt/>
                      </p:tgtEl>
                    </p:cond>
                  </p:endCondLst>
                </p:cTn>
                <p:tgtEl>
                  <p:spTgt spid="5"/>
                </p:tgtEl>
              </p:cMediaNode>
            </p:audio>
            <p:audio>
              <p:cMediaNode vol="100000" showWhenStopped="0">
                <p:cTn id="135" fill="hold" display="0">
                  <p:stCondLst>
                    <p:cond delay="indefinite"/>
                  </p:stCondLst>
                  <p:endCondLst>
                    <p:cond evt="onStopAudio" delay="0">
                      <p:tgtEl>
                        <p:sldTgt/>
                      </p:tgtEl>
                    </p:cond>
                  </p:endCondLst>
                </p:cTn>
                <p:tgtEl>
                  <p:spTgt spid="6"/>
                </p:tgtEl>
              </p:cMediaNode>
            </p:audio>
            <p:audio>
              <p:cMediaNode vol="100000" showWhenStopped="0">
                <p:cTn id="136" fill="hold" display="0">
                  <p:stCondLst>
                    <p:cond delay="indefinite"/>
                  </p:stCondLst>
                  <p:endCondLst>
                    <p:cond evt="onStopAudio" delay="0">
                      <p:tgtEl>
                        <p:sldTgt/>
                      </p:tgtEl>
                    </p:cond>
                  </p:endCondLst>
                </p:cTn>
                <p:tgtEl>
                  <p:spTgt spid="8"/>
                </p:tgtEl>
              </p:cMediaNode>
            </p:audio>
            <p:audio>
              <p:cMediaNode vol="100000" showWhenStopped="0">
                <p:cTn id="137" fill="hold" display="0">
                  <p:stCondLst>
                    <p:cond delay="indefinite"/>
                  </p:stCondLst>
                  <p:endCondLst>
                    <p:cond evt="onStopAudio" delay="0">
                      <p:tgtEl>
                        <p:sldTgt/>
                      </p:tgtEl>
                    </p:cond>
                  </p:endCondLst>
                </p:cTn>
                <p:tgtEl>
                  <p:spTgt spid="9"/>
                </p:tgtEl>
              </p:cMediaNode>
            </p:audio>
            <p:audio>
              <p:cMediaNode vol="100000" showWhenStopped="0">
                <p:cTn id="138" fill="hold" display="0">
                  <p:stCondLst>
                    <p:cond delay="indefinite"/>
                  </p:stCondLst>
                  <p:endCondLst>
                    <p:cond evt="onStopAudio" delay="0">
                      <p:tgtEl>
                        <p:sldTgt/>
                      </p:tgtEl>
                    </p:cond>
                  </p:endCondLst>
                </p:cTn>
                <p:tgtEl>
                  <p:spTgt spid="10"/>
                </p:tgtEl>
              </p:cMediaNode>
            </p:audio>
            <p:audio>
              <p:cMediaNode vol="80000" showWhenStopped="0">
                <p:cTn id="139" fill="hold" display="0">
                  <p:stCondLst>
                    <p:cond delay="indefinite"/>
                  </p:stCondLst>
                  <p:endCondLst>
                    <p:cond evt="onStopAudio" delay="0">
                      <p:tgtEl>
                        <p:sldTgt/>
                      </p:tgtEl>
                    </p:cond>
                  </p:endCondLst>
                </p:cTn>
                <p:tgtEl>
                  <p:spTgt spid="11"/>
                </p:tgtEl>
              </p:cMediaNode>
            </p:audio>
            <p:audio>
              <p:cMediaNode vol="100000" showWhenStopped="0">
                <p:cTn id="140" fill="hold" display="0">
                  <p:stCondLst>
                    <p:cond delay="indefinite"/>
                  </p:stCondLst>
                  <p:endCondLst>
                    <p:cond evt="onStopAudio" delay="0">
                      <p:tgtEl>
                        <p:sldTgt/>
                      </p:tgtEl>
                    </p:cond>
                  </p:endCondLst>
                </p:cTn>
                <p:tgtEl>
                  <p:spTgt spid="12"/>
                </p:tgtEl>
              </p:cMediaNode>
            </p:audio>
          </p:childTnLst>
        </p:cTn>
      </p:par>
    </p:tnLst>
    <p:bldLst>
      <p:bldP spid="80" grpId="0" uiExpand="1" animBg="1"/>
      <p:bldP spid="81" grpId="0" uiExpand="1" animBg="1"/>
      <p:bldP spid="82" grpId="0" uiExpand="1" animBg="1"/>
      <p:bldP spid="82" grpId="1" animBg="1"/>
      <p:bldP spid="120" grpId="0" animBg="1"/>
      <p:bldP spid="88" grpId="0" uiExpand="1" animBg="1"/>
      <p:bldP spid="91" grpId="0" uiExpand="1" animBg="1"/>
      <p:bldP spid="91" grpId="1" animBg="1"/>
      <p:bldP spid="95" grpId="0" animBg="1"/>
      <p:bldP spid="95" grpId="1" animBg="1"/>
      <p:bldP spid="98" grpId="0" animBg="1"/>
      <p:bldP spid="100" grpId="0" uiExpand="1" animBg="1"/>
      <p:bldP spid="101" grpId="0" uiExpand="1" animBg="1"/>
      <p:bldP spid="102" grpId="0" uiExpand="1" animBg="1"/>
      <p:bldP spid="104" grpId="0"/>
      <p:bldP spid="118" grpId="0" animBg="1"/>
      <p:bldP spid="118" grpId="1" animBg="1"/>
      <p:bldP spid="119" grpId="0" animBg="1"/>
      <p:bldP spid="119" grpId="1" animBg="1"/>
      <p:bldP spid="99" grpId="0" animBg="1"/>
      <p:bldP spid="9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9DEF-0E95-D346-850C-AA311495876D}"/>
              </a:ext>
            </a:extLst>
          </p:cNvPr>
          <p:cNvSpPr>
            <a:spLocks noGrp="1"/>
          </p:cNvSpPr>
          <p:nvPr>
            <p:ph type="title"/>
          </p:nvPr>
        </p:nvSpPr>
        <p:spPr/>
        <p:txBody>
          <a:bodyPr/>
          <a:lstStyle/>
          <a:p>
            <a:r>
              <a:rPr lang="en-US" dirty="0"/>
              <a:t>Architectural Support for Revocation Sweeps</a:t>
            </a:r>
          </a:p>
        </p:txBody>
      </p:sp>
      <p:sp>
        <p:nvSpPr>
          <p:cNvPr id="3" name="Content Placeholder 2">
            <a:extLst>
              <a:ext uri="{FF2B5EF4-FFF2-40B4-BE49-F238E27FC236}">
                <a16:creationId xmlns:a16="http://schemas.microsoft.com/office/drawing/2014/main" id="{882A1C9A-D8C9-DA4C-A03B-74D1C1A22C47}"/>
              </a:ext>
            </a:extLst>
          </p:cNvPr>
          <p:cNvSpPr>
            <a:spLocks noGrp="1"/>
          </p:cNvSpPr>
          <p:nvPr>
            <p:ph idx="1"/>
          </p:nvPr>
        </p:nvSpPr>
        <p:spPr>
          <a:xfrm>
            <a:off x="593773" y="1930576"/>
            <a:ext cx="10972800" cy="4425775"/>
          </a:xfrm>
        </p:spPr>
        <p:txBody>
          <a:bodyPr>
            <a:normAutofit lnSpcReduction="10000"/>
          </a:bodyPr>
          <a:lstStyle/>
          <a:p>
            <a:r>
              <a:rPr lang="en-US" dirty="0"/>
              <a:t>Revocation relies on CHERI’s ability to </a:t>
            </a:r>
            <a:r>
              <a:rPr lang="en-US" i="1" dirty="0"/>
              <a:t>precisely identify</a:t>
            </a:r>
            <a:r>
              <a:rPr lang="en-US" dirty="0"/>
              <a:t> capabilities!</a:t>
            </a:r>
          </a:p>
          <a:p>
            <a:pPr lvl="1">
              <a:spcBef>
                <a:spcPts val="200"/>
              </a:spcBef>
              <a:spcAft>
                <a:spcPts val="200"/>
              </a:spcAft>
            </a:pPr>
            <a:r>
              <a:rPr lang="en-US" sz="2400" dirty="0"/>
              <a:t>Rude to delete things that aren’t, but look like, pointers!</a:t>
            </a:r>
          </a:p>
          <a:p>
            <a:r>
              <a:rPr lang="en-US" dirty="0">
                <a:latin typeface="Consolas" panose="020B0609020204030204" pitchFamily="49" charset="0"/>
                <a:cs typeface="Consolas" panose="020B0609020204030204" pitchFamily="49" charset="0"/>
              </a:rPr>
              <a:t>CLoadTags</a:t>
            </a:r>
            <a:r>
              <a:rPr lang="en-US" dirty="0"/>
              <a:t> instruction lets sweep skip cache-lines with no capabilities.</a:t>
            </a:r>
          </a:p>
          <a:p>
            <a:r>
              <a:rPr lang="en-US" dirty="0"/>
              <a:t>Added prefetch to our cache fabric, unrolled revocation loop.</a:t>
            </a:r>
          </a:p>
          <a:p>
            <a:r>
              <a:rPr lang="en-US" dirty="0"/>
              <a:t>CHERI-MIPS has per-page option to trap on capability stores.</a:t>
            </a:r>
          </a:p>
          <a:p>
            <a:pPr lvl="1"/>
            <a:r>
              <a:rPr lang="en-US" dirty="0"/>
              <a:t>Kernel can use to track which pages </a:t>
            </a:r>
            <a:r>
              <a:rPr lang="en-US" i="1" dirty="0"/>
              <a:t>certainly do not</a:t>
            </a:r>
            <a:r>
              <a:rPr lang="en-US" dirty="0"/>
              <a:t> hold capabilities.</a:t>
            </a:r>
          </a:p>
          <a:p>
            <a:pPr lvl="2">
              <a:spcBef>
                <a:spcPts val="200"/>
              </a:spcBef>
              <a:spcAft>
                <a:spcPts val="200"/>
              </a:spcAft>
            </a:pPr>
            <a:r>
              <a:rPr lang="en-US" sz="2400" dirty="0"/>
              <a:t>Introduces a notion of “</a:t>
            </a:r>
            <a:r>
              <a:rPr lang="en-US" sz="2400" i="1" dirty="0"/>
              <a:t>capability-dirty</a:t>
            </a:r>
            <a:r>
              <a:rPr lang="en-US" sz="2400" dirty="0"/>
              <a:t>” pages.</a:t>
            </a:r>
          </a:p>
          <a:p>
            <a:pPr lvl="1"/>
            <a:r>
              <a:rPr lang="en-US" sz="2400" dirty="0"/>
              <a:t>PTW architectures can mutate PTEs directly, rather than trap.</a:t>
            </a:r>
          </a:p>
        </p:txBody>
      </p:sp>
      <p:sp>
        <p:nvSpPr>
          <p:cNvPr id="4" name="Slide Number Placeholder 3">
            <a:extLst>
              <a:ext uri="{FF2B5EF4-FFF2-40B4-BE49-F238E27FC236}">
                <a16:creationId xmlns:a16="http://schemas.microsoft.com/office/drawing/2014/main" id="{9550FB2D-B1DD-FE4E-AB86-A2AD56D8CB5F}"/>
              </a:ext>
            </a:extLst>
          </p:cNvPr>
          <p:cNvSpPr>
            <a:spLocks noGrp="1"/>
          </p:cNvSpPr>
          <p:nvPr>
            <p:ph type="sldNum" sz="quarter" idx="12"/>
          </p:nvPr>
        </p:nvSpPr>
        <p:spPr/>
        <p:txBody>
          <a:bodyPr/>
          <a:lstStyle/>
          <a:p>
            <a:fld id="{69F7022F-BFDE-A24F-8B41-A294A002DD0C}" type="slidenum">
              <a:rPr lang="en-US" smtClean="0"/>
              <a:t>11</a:t>
            </a:fld>
            <a:endParaRPr lang="en-US"/>
          </a:p>
        </p:txBody>
      </p:sp>
      <p:sp>
        <p:nvSpPr>
          <p:cNvPr id="5" name="Rectangle 4">
            <a:extLst>
              <a:ext uri="{FF2B5EF4-FFF2-40B4-BE49-F238E27FC236}">
                <a16:creationId xmlns:a16="http://schemas.microsoft.com/office/drawing/2014/main" id="{35E2F105-83AF-7A43-B02A-C6C76563D98D}"/>
              </a:ext>
            </a:extLst>
          </p:cNvPr>
          <p:cNvSpPr/>
          <p:nvPr/>
        </p:nvSpPr>
        <p:spPr>
          <a:xfrm>
            <a:off x="593773" y="1407356"/>
            <a:ext cx="11004454" cy="523220"/>
          </a:xfrm>
          <a:prstGeom prst="rect">
            <a:avLst/>
          </a:prstGeom>
        </p:spPr>
        <p:txBody>
          <a:bodyPr wrap="square">
            <a:spAutoFit/>
          </a:bodyPr>
          <a:lstStyle/>
          <a:p>
            <a:r>
              <a:rPr lang="en-US" sz="2800" dirty="0"/>
              <a:t>CHERI has no </a:t>
            </a:r>
            <a:r>
              <a:rPr lang="en-US" sz="2800" i="1" dirty="0"/>
              <a:t>overt, direct</a:t>
            </a:r>
            <a:r>
              <a:rPr lang="en-US" sz="2800" dirty="0"/>
              <a:t> support for revoking access to memory, but…</a:t>
            </a:r>
          </a:p>
        </p:txBody>
      </p:sp>
      <p:pic>
        <p:nvPicPr>
          <p:cNvPr id="7" name="arch-supp-02.m4a" descr="arch-supp-02.m4a">
            <a:hlinkClick r:id="" action="ppaction://media"/>
            <a:extLst>
              <a:ext uri="{FF2B5EF4-FFF2-40B4-BE49-F238E27FC236}">
                <a16:creationId xmlns:a16="http://schemas.microsoft.com/office/drawing/2014/main" id="{CC01779E-D7B4-E24A-99B5-B75853A41B3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79200" y="910570"/>
            <a:ext cx="812800" cy="812800"/>
          </a:xfrm>
          <a:prstGeom prst="rect">
            <a:avLst/>
          </a:prstGeom>
        </p:spPr>
      </p:pic>
      <p:pic>
        <p:nvPicPr>
          <p:cNvPr id="8" name="arch-supp-03.m4a" descr="arch-supp-03.m4a">
            <a:hlinkClick r:id="" action="ppaction://media"/>
            <a:extLst>
              <a:ext uri="{FF2B5EF4-FFF2-40B4-BE49-F238E27FC236}">
                <a16:creationId xmlns:a16="http://schemas.microsoft.com/office/drawing/2014/main" id="{B906BB61-B55B-BE45-AEF3-8EBC1BFE848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379200" y="1524177"/>
            <a:ext cx="812800" cy="812800"/>
          </a:xfrm>
          <a:prstGeom prst="rect">
            <a:avLst/>
          </a:prstGeom>
        </p:spPr>
      </p:pic>
      <p:pic>
        <p:nvPicPr>
          <p:cNvPr id="9" name="arch-supp-04.m4a" descr="arch-supp-04.m4a">
            <a:hlinkClick r:id="" action="ppaction://media"/>
            <a:extLst>
              <a:ext uri="{FF2B5EF4-FFF2-40B4-BE49-F238E27FC236}">
                <a16:creationId xmlns:a16="http://schemas.microsoft.com/office/drawing/2014/main" id="{8C1ADFDA-DC55-A54F-A375-8FDE76D117F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379200" y="2129769"/>
            <a:ext cx="812800" cy="812800"/>
          </a:xfrm>
          <a:prstGeom prst="rect">
            <a:avLst/>
          </a:prstGeom>
        </p:spPr>
      </p:pic>
      <p:pic>
        <p:nvPicPr>
          <p:cNvPr id="10" name="arch-supp-05.m4a" descr="arch-supp-05.m4a">
            <a:hlinkClick r:id="" action="ppaction://media"/>
            <a:extLst>
              <a:ext uri="{FF2B5EF4-FFF2-40B4-BE49-F238E27FC236}">
                <a16:creationId xmlns:a16="http://schemas.microsoft.com/office/drawing/2014/main" id="{4BABDA77-E106-564E-95E0-5B56952101A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379200" y="2766636"/>
            <a:ext cx="812800" cy="812800"/>
          </a:xfrm>
          <a:prstGeom prst="rect">
            <a:avLst/>
          </a:prstGeom>
        </p:spPr>
      </p:pic>
      <p:pic>
        <p:nvPicPr>
          <p:cNvPr id="11" name="arch-supp-1.m4a" descr="arch-supp-1.m4a">
            <a:hlinkClick r:id="" action="ppaction://media"/>
            <a:extLst>
              <a:ext uri="{FF2B5EF4-FFF2-40B4-BE49-F238E27FC236}">
                <a16:creationId xmlns:a16="http://schemas.microsoft.com/office/drawing/2014/main" id="{D876EADD-07A7-284E-95A7-EC529D250FB0}"/>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379200" y="242560"/>
            <a:ext cx="812800" cy="812800"/>
          </a:xfrm>
          <a:prstGeom prst="rect">
            <a:avLst/>
          </a:prstGeom>
        </p:spPr>
      </p:pic>
    </p:spTree>
    <p:extLst>
      <p:ext uri="{BB962C8B-B14F-4D97-AF65-F5344CB8AC3E}">
        <p14:creationId xmlns:p14="http://schemas.microsoft.com/office/powerpoint/2010/main" val="3363333463"/>
      </p:ext>
    </p:extLst>
  </p:cSld>
  <p:clrMapOvr>
    <a:masterClrMapping/>
  </p:clrMapOvr>
  <mc:AlternateContent xmlns:mc="http://schemas.openxmlformats.org/markup-compatibility/2006">
    <mc:Choice xmlns:p14="http://schemas.microsoft.com/office/powerpoint/2010/main" Requires="p14">
      <p:transition spd="slow" p14:dur="2000" advTm="74500"/>
    </mc:Choice>
    <mc:Fallback>
      <p:transition spd="slow" advTm="7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3856" fill="hold"/>
                                        <p:tgtEl>
                                          <p:spTgt spid="11"/>
                                        </p:tgtEl>
                                      </p:cBhvr>
                                    </p:cmd>
                                  </p:childTnLst>
                                </p:cTn>
                              </p:par>
                            </p:childTnLst>
                          </p:cTn>
                        </p:par>
                        <p:par>
                          <p:cTn id="7" fill="hold">
                            <p:stCondLst>
                              <p:cond delay="14356"/>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mediacall" presetSubtype="0" fill="hold" nodeType="withEffect">
                                  <p:stCondLst>
                                    <p:cond delay="500"/>
                                  </p:stCondLst>
                                  <p:childTnLst>
                                    <p:cmd type="call" cmd="playFrom(0.0)">
                                      <p:cBhvr>
                                        <p:cTn id="13" dur="10960" fill="hold"/>
                                        <p:tgtEl>
                                          <p:spTgt spid="7"/>
                                        </p:tgtEl>
                                      </p:cBhvr>
                                    </p:cmd>
                                  </p:childTnLst>
                                </p:cTn>
                              </p:par>
                            </p:childTnLst>
                          </p:cTn>
                        </p:par>
                        <p:par>
                          <p:cTn id="14" fill="hold">
                            <p:stCondLst>
                              <p:cond delay="25816"/>
                            </p:stCondLst>
                            <p:childTnLst>
                              <p:par>
                                <p:cTn id="15" presetID="1"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17508" fill="hold"/>
                                        <p:tgtEl>
                                          <p:spTgt spid="8"/>
                                        </p:tgtEl>
                                      </p:cBhvr>
                                    </p:cmd>
                                  </p:childTnLst>
                                </p:cTn>
                              </p:par>
                            </p:childTnLst>
                          </p:cTn>
                        </p:par>
                        <p:par>
                          <p:cTn id="19" fill="hold">
                            <p:stCondLst>
                              <p:cond delay="43324"/>
                            </p:stCondLst>
                            <p:childTnLst>
                              <p:par>
                                <p:cTn id="20" presetID="1"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mediacall" presetSubtype="0" fill="hold" nodeType="withEffect">
                                  <p:stCondLst>
                                    <p:cond delay="250"/>
                                  </p:stCondLst>
                                  <p:childTnLst>
                                    <p:cmd type="call" cmd="playFrom(0.0)">
                                      <p:cBhvr>
                                        <p:cTn id="23" dur="10345" fill="hold"/>
                                        <p:tgtEl>
                                          <p:spTgt spid="9"/>
                                        </p:tgtEl>
                                      </p:cBhvr>
                                    </p:cmd>
                                  </p:childTnLst>
                                </p:cTn>
                              </p:par>
                            </p:childTnLst>
                          </p:cTn>
                        </p:par>
                        <p:par>
                          <p:cTn id="24" fill="hold">
                            <p:stCondLst>
                              <p:cond delay="53919"/>
                            </p:stCondLst>
                            <p:childTnLst>
                              <p:par>
                                <p:cTn id="25" presetID="1"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mediacall" presetSubtype="0" fill="hold" nodeType="withEffect">
                                  <p:stCondLst>
                                    <p:cond delay="250"/>
                                  </p:stCondLst>
                                  <p:childTnLst>
                                    <p:cmd type="call" cmd="playFrom(0.0)">
                                      <p:cBhvr>
                                        <p:cTn id="34" dur="201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5" fill="hold" display="0">
                  <p:stCondLst>
                    <p:cond delay="indefinite"/>
                  </p:stCondLst>
                  <p:endCondLst>
                    <p:cond evt="onStopAudio" delay="0">
                      <p:tgtEl>
                        <p:sldTgt/>
                      </p:tgtEl>
                    </p:cond>
                  </p:endCondLst>
                </p:cTn>
                <p:tgtEl>
                  <p:spTgt spid="7"/>
                </p:tgtEl>
              </p:cMediaNode>
            </p:audio>
            <p:audio>
              <p:cMediaNode vol="100000" showWhenStopped="0">
                <p:cTn id="36" fill="hold" display="0">
                  <p:stCondLst>
                    <p:cond delay="indefinite"/>
                  </p:stCondLst>
                  <p:endCondLst>
                    <p:cond evt="onStopAudio" delay="0">
                      <p:tgtEl>
                        <p:sldTgt/>
                      </p:tgtEl>
                    </p:cond>
                  </p:endCondLst>
                </p:cTn>
                <p:tgtEl>
                  <p:spTgt spid="8"/>
                </p:tgtEl>
              </p:cMediaNode>
            </p:audio>
            <p:audio>
              <p:cMediaNode vol="100000" showWhenStopped="0">
                <p:cTn id="37" fill="hold" display="0">
                  <p:stCondLst>
                    <p:cond delay="indefinite"/>
                  </p:stCondLst>
                  <p:endCondLst>
                    <p:cond evt="onStopAudio" delay="0">
                      <p:tgtEl>
                        <p:sldTgt/>
                      </p:tgtEl>
                    </p:cond>
                  </p:endCondLst>
                </p:cTn>
                <p:tgtEl>
                  <p:spTgt spid="9"/>
                </p:tgtEl>
              </p:cMediaNode>
            </p:audio>
            <p:audio>
              <p:cMediaNode vol="100000" showWhenStopped="0">
                <p:cTn id="38" fill="hold" display="0">
                  <p:stCondLst>
                    <p:cond delay="indefinite"/>
                  </p:stCondLst>
                  <p:endCondLst>
                    <p:cond evt="onStopAudio" delay="0">
                      <p:tgtEl>
                        <p:sldTgt/>
                      </p:tgtEl>
                    </p:cond>
                  </p:endCondLst>
                </p:cTn>
                <p:tgtEl>
                  <p:spTgt spid="10"/>
                </p:tgtEl>
              </p:cMediaNode>
            </p:audio>
            <p:audio>
              <p:cMediaNode vol="10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23A2-1F23-0440-A091-7A73B549BCC2}"/>
              </a:ext>
            </a:extLst>
          </p:cNvPr>
          <p:cNvSpPr>
            <a:spLocks noGrp="1"/>
          </p:cNvSpPr>
          <p:nvPr>
            <p:ph type="title"/>
          </p:nvPr>
        </p:nvSpPr>
        <p:spPr/>
        <p:txBody>
          <a:bodyPr>
            <a:normAutofit/>
          </a:bodyPr>
          <a:lstStyle/>
          <a:p>
            <a:r>
              <a:rPr lang="en-US" dirty="0"/>
              <a:t>Cornucopia’s Revocation Service, Take 1</a:t>
            </a:r>
          </a:p>
        </p:txBody>
      </p:sp>
      <p:sp>
        <p:nvSpPr>
          <p:cNvPr id="3" name="Content Placeholder 2">
            <a:extLst>
              <a:ext uri="{FF2B5EF4-FFF2-40B4-BE49-F238E27FC236}">
                <a16:creationId xmlns:a16="http://schemas.microsoft.com/office/drawing/2014/main" id="{64A74E04-E959-9D4A-B649-4B757E807C66}"/>
              </a:ext>
            </a:extLst>
          </p:cNvPr>
          <p:cNvSpPr>
            <a:spLocks noGrp="1"/>
          </p:cNvSpPr>
          <p:nvPr>
            <p:ph idx="1"/>
          </p:nvPr>
        </p:nvSpPr>
        <p:spPr>
          <a:xfrm>
            <a:off x="310896" y="1115568"/>
            <a:ext cx="11539728" cy="5240783"/>
          </a:xfrm>
        </p:spPr>
        <p:txBody>
          <a:bodyPr anchor="ctr">
            <a:normAutofit fontScale="92500" lnSpcReduction="20000"/>
          </a:bodyPr>
          <a:lstStyle/>
          <a:p>
            <a:pPr>
              <a:lnSpc>
                <a:spcPct val="110000"/>
              </a:lnSpc>
              <a:spcBef>
                <a:spcPts val="200"/>
              </a:spcBef>
              <a:spcAft>
                <a:spcPts val="200"/>
              </a:spcAft>
            </a:pPr>
            <a:r>
              <a:rPr lang="en-US" dirty="0"/>
              <a:t>Suspend all other threads in the program.</a:t>
            </a:r>
          </a:p>
          <a:p>
            <a:pPr>
              <a:lnSpc>
                <a:spcPct val="110000"/>
              </a:lnSpc>
              <a:spcBef>
                <a:spcPts val="200"/>
              </a:spcBef>
              <a:spcAft>
                <a:spcPts val="200"/>
              </a:spcAft>
            </a:pPr>
            <a:r>
              <a:rPr lang="en-US" dirty="0"/>
              <a:t>Visit memory:</a:t>
            </a:r>
          </a:p>
          <a:p>
            <a:pPr lvl="1">
              <a:lnSpc>
                <a:spcPct val="110000"/>
              </a:lnSpc>
              <a:spcBef>
                <a:spcPts val="200"/>
              </a:spcBef>
              <a:spcAft>
                <a:spcPts val="200"/>
              </a:spcAft>
            </a:pPr>
            <a:r>
              <a:rPr lang="en-US" sz="2400" dirty="0"/>
              <a:t>For each VM object in the address space,</a:t>
            </a:r>
          </a:p>
          <a:p>
            <a:pPr lvl="2">
              <a:lnSpc>
                <a:spcPct val="110000"/>
              </a:lnSpc>
              <a:spcBef>
                <a:spcPts val="200"/>
              </a:spcBef>
              <a:spcAft>
                <a:spcPts val="200"/>
              </a:spcAft>
            </a:pPr>
            <a:r>
              <a:rPr lang="en-US" sz="2400" dirty="0"/>
              <a:t>If this object is not permitted to store capabilities, skip it.</a:t>
            </a:r>
          </a:p>
          <a:p>
            <a:pPr lvl="2">
              <a:lnSpc>
                <a:spcPct val="110000"/>
              </a:lnSpc>
              <a:spcBef>
                <a:spcPts val="200"/>
              </a:spcBef>
              <a:spcAft>
                <a:spcPts val="200"/>
              </a:spcAft>
            </a:pPr>
            <a:r>
              <a:rPr lang="en-US" sz="2400" dirty="0"/>
              <a:t>For each page in this object,</a:t>
            </a:r>
          </a:p>
          <a:p>
            <a:pPr lvl="3">
              <a:lnSpc>
                <a:spcPct val="110000"/>
              </a:lnSpc>
              <a:spcBef>
                <a:spcPts val="200"/>
              </a:spcBef>
              <a:spcAft>
                <a:spcPts val="200"/>
              </a:spcAft>
            </a:pPr>
            <a:r>
              <a:rPr lang="en-US" sz="2400" dirty="0"/>
              <a:t>If the page has no capabilities, skip it.</a:t>
            </a:r>
          </a:p>
          <a:p>
            <a:pPr lvl="3">
              <a:lnSpc>
                <a:spcPct val="110000"/>
              </a:lnSpc>
              <a:spcBef>
                <a:spcPts val="200"/>
              </a:spcBef>
              <a:spcAft>
                <a:spcPts val="200"/>
              </a:spcAft>
            </a:pPr>
            <a:r>
              <a:rPr lang="en-US" sz="2400" dirty="0"/>
              <a:t>For each cache line,</a:t>
            </a:r>
          </a:p>
          <a:p>
            <a:pPr lvl="4">
              <a:lnSpc>
                <a:spcPct val="110000"/>
              </a:lnSpc>
              <a:spcBef>
                <a:spcPts val="200"/>
              </a:spcBef>
              <a:spcAft>
                <a:spcPts val="200"/>
              </a:spcAft>
            </a:pPr>
            <a:r>
              <a:rPr lang="en-US" sz="2400" dirty="0"/>
              <a:t>If </a:t>
            </a:r>
            <a:r>
              <a:rPr lang="en-US" sz="2400" dirty="0">
                <a:latin typeface="Consolas" panose="020B0609020204030204" pitchFamily="49" charset="0"/>
                <a:cs typeface="Consolas" panose="020B0609020204030204" pitchFamily="49" charset="0"/>
              </a:rPr>
              <a:t>CLoadTags</a:t>
            </a:r>
            <a:r>
              <a:rPr lang="en-US" sz="2400" dirty="0"/>
              <a:t> says it has no capabilities, skip it.</a:t>
            </a:r>
          </a:p>
          <a:p>
            <a:pPr lvl="4">
              <a:lnSpc>
                <a:spcPct val="110000"/>
              </a:lnSpc>
              <a:spcBef>
                <a:spcPts val="200"/>
              </a:spcBef>
              <a:spcAft>
                <a:spcPts val="200"/>
              </a:spcAft>
            </a:pPr>
            <a:r>
              <a:rPr lang="en-US" sz="2400" dirty="0"/>
              <a:t>For each capability, probe the bitmap and revoke if set.</a:t>
            </a:r>
          </a:p>
          <a:p>
            <a:pPr lvl="3">
              <a:lnSpc>
                <a:spcPct val="110000"/>
              </a:lnSpc>
              <a:spcBef>
                <a:spcPts val="200"/>
              </a:spcBef>
              <a:spcAft>
                <a:spcPts val="200"/>
              </a:spcAft>
            </a:pPr>
            <a:r>
              <a:rPr lang="en-US" sz="2400" dirty="0"/>
              <a:t>If we did not find any capabilities that survived revocation, mark this page as clean.</a:t>
            </a:r>
          </a:p>
          <a:p>
            <a:pPr>
              <a:lnSpc>
                <a:spcPct val="110000"/>
              </a:lnSpc>
              <a:spcBef>
                <a:spcPts val="200"/>
              </a:spcBef>
              <a:spcAft>
                <a:spcPts val="200"/>
              </a:spcAft>
            </a:pPr>
            <a:r>
              <a:rPr lang="en-US" dirty="0"/>
              <a:t>Ransack kernel hoards of capabilities</a:t>
            </a:r>
          </a:p>
          <a:p>
            <a:pPr lvl="1">
              <a:lnSpc>
                <a:spcPct val="110000"/>
              </a:lnSpc>
              <a:spcBef>
                <a:spcPts val="200"/>
              </a:spcBef>
              <a:spcAft>
                <a:spcPts val="200"/>
              </a:spcAft>
            </a:pPr>
            <a:r>
              <a:rPr lang="en-US" sz="2400" dirty="0"/>
              <a:t>Thread register files (trap frames), event cookies, …</a:t>
            </a:r>
          </a:p>
          <a:p>
            <a:pPr>
              <a:lnSpc>
                <a:spcPct val="110000"/>
              </a:lnSpc>
              <a:spcBef>
                <a:spcPts val="200"/>
              </a:spcBef>
              <a:spcAft>
                <a:spcPts val="200"/>
              </a:spcAft>
            </a:pPr>
            <a:r>
              <a:rPr lang="en-US" dirty="0"/>
              <a:t>Resume all other threads in the program and return to user-space.</a:t>
            </a:r>
          </a:p>
        </p:txBody>
      </p:sp>
      <p:sp>
        <p:nvSpPr>
          <p:cNvPr id="4" name="Slide Number Placeholder 3">
            <a:extLst>
              <a:ext uri="{FF2B5EF4-FFF2-40B4-BE49-F238E27FC236}">
                <a16:creationId xmlns:a16="http://schemas.microsoft.com/office/drawing/2014/main" id="{8343A867-9106-FA4F-A04A-F06E58CDBB73}"/>
              </a:ext>
            </a:extLst>
          </p:cNvPr>
          <p:cNvSpPr>
            <a:spLocks noGrp="1"/>
          </p:cNvSpPr>
          <p:nvPr>
            <p:ph type="sldNum" sz="quarter" idx="12"/>
          </p:nvPr>
        </p:nvSpPr>
        <p:spPr/>
        <p:txBody>
          <a:bodyPr/>
          <a:lstStyle/>
          <a:p>
            <a:fld id="{69F7022F-BFDE-A24F-8B41-A294A002DD0C}" type="slidenum">
              <a:rPr lang="en-US" smtClean="0"/>
              <a:t>12</a:t>
            </a:fld>
            <a:endParaRPr lang="en-US"/>
          </a:p>
        </p:txBody>
      </p:sp>
      <p:pic>
        <p:nvPicPr>
          <p:cNvPr id="5" name="visit-01.m4a" descr="visit-01.m4a">
            <a:hlinkClick r:id="" action="ppaction://media"/>
            <a:extLst>
              <a:ext uri="{FF2B5EF4-FFF2-40B4-BE49-F238E27FC236}">
                <a16:creationId xmlns:a16="http://schemas.microsoft.com/office/drawing/2014/main" id="{D09DAC45-B8E1-D94B-9987-C3CD79FAED3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160173" y="434597"/>
            <a:ext cx="812800" cy="812800"/>
          </a:xfrm>
          <a:prstGeom prst="rect">
            <a:avLst/>
          </a:prstGeom>
        </p:spPr>
      </p:pic>
      <p:pic>
        <p:nvPicPr>
          <p:cNvPr id="6" name="visit-02.m4a" descr="visit-02.m4a">
            <a:hlinkClick r:id="" action="ppaction://media"/>
            <a:extLst>
              <a:ext uri="{FF2B5EF4-FFF2-40B4-BE49-F238E27FC236}">
                <a16:creationId xmlns:a16="http://schemas.microsoft.com/office/drawing/2014/main" id="{1FD4EA85-8D70-1F47-B3B2-1AA6A760B8CA}"/>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160173" y="1114824"/>
            <a:ext cx="812800" cy="812800"/>
          </a:xfrm>
          <a:prstGeom prst="rect">
            <a:avLst/>
          </a:prstGeom>
        </p:spPr>
      </p:pic>
      <p:pic>
        <p:nvPicPr>
          <p:cNvPr id="7" name="visit-03.m4a" descr="visit-03.m4a">
            <a:hlinkClick r:id="" action="ppaction://media"/>
            <a:extLst>
              <a:ext uri="{FF2B5EF4-FFF2-40B4-BE49-F238E27FC236}">
                <a16:creationId xmlns:a16="http://schemas.microsoft.com/office/drawing/2014/main" id="{D095F622-5A56-4B44-B591-E7EA252F904D}"/>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160173" y="1790787"/>
            <a:ext cx="812800" cy="812800"/>
          </a:xfrm>
          <a:prstGeom prst="rect">
            <a:avLst/>
          </a:prstGeom>
        </p:spPr>
      </p:pic>
      <p:pic>
        <p:nvPicPr>
          <p:cNvPr id="8" name="visit-04.m4a" descr="visit-04.m4a">
            <a:hlinkClick r:id="" action="ppaction://media"/>
            <a:extLst>
              <a:ext uri="{FF2B5EF4-FFF2-40B4-BE49-F238E27FC236}">
                <a16:creationId xmlns:a16="http://schemas.microsoft.com/office/drawing/2014/main" id="{E02FA529-E29C-ED49-AFA1-8008623F5937}"/>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160173" y="2471758"/>
            <a:ext cx="812800" cy="812800"/>
          </a:xfrm>
          <a:prstGeom prst="rect">
            <a:avLst/>
          </a:prstGeom>
        </p:spPr>
      </p:pic>
      <p:pic>
        <p:nvPicPr>
          <p:cNvPr id="9" name="visit-05.m4a" descr="visit-05.m4a">
            <a:hlinkClick r:id="" action="ppaction://media"/>
            <a:extLst>
              <a:ext uri="{FF2B5EF4-FFF2-40B4-BE49-F238E27FC236}">
                <a16:creationId xmlns:a16="http://schemas.microsoft.com/office/drawing/2014/main" id="{39D83E38-3DA9-474F-B5EA-761E041E34F6}"/>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160173" y="3152729"/>
            <a:ext cx="812800" cy="812800"/>
          </a:xfrm>
          <a:prstGeom prst="rect">
            <a:avLst/>
          </a:prstGeom>
        </p:spPr>
      </p:pic>
      <p:pic>
        <p:nvPicPr>
          <p:cNvPr id="10" name="visit-06.m4a" descr="visit-06.m4a">
            <a:hlinkClick r:id="" action="ppaction://media"/>
            <a:extLst>
              <a:ext uri="{FF2B5EF4-FFF2-40B4-BE49-F238E27FC236}">
                <a16:creationId xmlns:a16="http://schemas.microsoft.com/office/drawing/2014/main" id="{F9EE12A5-818F-0C48-94A0-0A8F9B119FF8}"/>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160173" y="3833700"/>
            <a:ext cx="812800" cy="812800"/>
          </a:xfrm>
          <a:prstGeom prst="rect">
            <a:avLst/>
          </a:prstGeom>
        </p:spPr>
      </p:pic>
      <p:pic>
        <p:nvPicPr>
          <p:cNvPr id="11" name="visit-07.m4a" descr="visit-07.m4a">
            <a:hlinkClick r:id="" action="ppaction://media"/>
            <a:extLst>
              <a:ext uri="{FF2B5EF4-FFF2-40B4-BE49-F238E27FC236}">
                <a16:creationId xmlns:a16="http://schemas.microsoft.com/office/drawing/2014/main" id="{A6CB4096-5D3C-8241-8F32-D5F2CC0162DB}"/>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160173" y="4514671"/>
            <a:ext cx="812800" cy="812800"/>
          </a:xfrm>
          <a:prstGeom prst="rect">
            <a:avLst/>
          </a:prstGeom>
        </p:spPr>
      </p:pic>
      <p:pic>
        <p:nvPicPr>
          <p:cNvPr id="12" name="visit-08.m4a" descr="visit-08.m4a">
            <a:hlinkClick r:id="" action="ppaction://media"/>
            <a:extLst>
              <a:ext uri="{FF2B5EF4-FFF2-40B4-BE49-F238E27FC236}">
                <a16:creationId xmlns:a16="http://schemas.microsoft.com/office/drawing/2014/main" id="{3CE0E11F-8B8C-D945-A2D1-5695482597BD}"/>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160226" y="5195642"/>
            <a:ext cx="812800" cy="812800"/>
          </a:xfrm>
          <a:prstGeom prst="rect">
            <a:avLst/>
          </a:prstGeom>
        </p:spPr>
      </p:pic>
    </p:spTree>
    <p:extLst>
      <p:ext uri="{BB962C8B-B14F-4D97-AF65-F5344CB8AC3E}">
        <p14:creationId xmlns:p14="http://schemas.microsoft.com/office/powerpoint/2010/main" val="2555766595"/>
      </p:ext>
    </p:extLst>
  </p:cSld>
  <p:clrMapOvr>
    <a:masterClrMapping/>
  </p:clrMapOvr>
  <mc:AlternateContent xmlns:mc="http://schemas.openxmlformats.org/markup-compatibility/2006">
    <mc:Choice xmlns:p14="http://schemas.microsoft.com/office/powerpoint/2010/main" Requires="p14">
      <p:transition spd="slow" p14:dur="2000" advTm="59500"/>
    </mc:Choice>
    <mc:Fallback>
      <p:transition spd="slow" advTm="5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1959" fill="hold"/>
                                        <p:tgtEl>
                                          <p:spTgt spid="5"/>
                                        </p:tgtEl>
                                      </p:cBhvr>
                                    </p:cmd>
                                  </p:childTnLst>
                                </p:cTn>
                              </p:par>
                            </p:childTnLst>
                          </p:cTn>
                        </p:par>
                        <p:par>
                          <p:cTn id="7" fill="hold">
                            <p:stCondLst>
                              <p:cond delay="12459"/>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mediacall" presetSubtype="0" fill="hold" nodeType="withEffect">
                                  <p:stCondLst>
                                    <p:cond delay="500"/>
                                  </p:stCondLst>
                                  <p:childTnLst>
                                    <p:cmd type="call" cmd="playFrom(0.0)">
                                      <p:cBhvr>
                                        <p:cTn id="11" dur="3187" fill="hold"/>
                                        <p:tgtEl>
                                          <p:spTgt spid="6"/>
                                        </p:tgtEl>
                                      </p:cBhvr>
                                    </p:cmd>
                                  </p:childTnLst>
                                </p:cTn>
                              </p:par>
                            </p:childTnLst>
                          </p:cTn>
                        </p:par>
                        <p:par>
                          <p:cTn id="12" fill="hold">
                            <p:stCondLst>
                              <p:cond delay="16146"/>
                            </p:stCondLst>
                            <p:childTnLst>
                              <p:par>
                                <p:cTn id="13" presetID="1"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mediacall" presetSubtype="0" fill="hold" nodeType="withEffect">
                                  <p:stCondLst>
                                    <p:cond delay="500"/>
                                  </p:stCondLst>
                                  <p:childTnLst>
                                    <p:cmd type="call" cmd="playFrom(0.0)">
                                      <p:cBhvr>
                                        <p:cTn id="18" dur="7092" fill="hold"/>
                                        <p:tgtEl>
                                          <p:spTgt spid="7"/>
                                        </p:tgtEl>
                                      </p:cBhvr>
                                    </p:cmd>
                                  </p:childTnLst>
                                </p:cTn>
                              </p:par>
                            </p:childTnLst>
                          </p:cTn>
                        </p:par>
                        <p:par>
                          <p:cTn id="19" fill="hold">
                            <p:stCondLst>
                              <p:cond delay="23738"/>
                            </p:stCondLst>
                            <p:childTnLst>
                              <p:par>
                                <p:cTn id="20" presetID="1"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mediacall" presetSubtype="0" fill="hold" nodeType="withEffect">
                                  <p:stCondLst>
                                    <p:cond delay="500"/>
                                  </p:stCondLst>
                                  <p:childTnLst>
                                    <p:cmd type="call" cmd="playFrom(0.0)">
                                      <p:cBhvr>
                                        <p:cTn id="25" dur="5098" fill="hold"/>
                                        <p:tgtEl>
                                          <p:spTgt spid="8"/>
                                        </p:tgtEl>
                                      </p:cBhvr>
                                    </p:cmd>
                                  </p:childTnLst>
                                </p:cTn>
                              </p:par>
                            </p:childTnLst>
                          </p:cTn>
                        </p:par>
                        <p:par>
                          <p:cTn id="26" fill="hold">
                            <p:stCondLst>
                              <p:cond delay="29336"/>
                            </p:stCondLst>
                            <p:childTnLst>
                              <p:par>
                                <p:cTn id="27" presetID="1" presetClass="entr" presetSubtype="0"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mediacall" presetSubtype="0" fill="hold" nodeType="withEffect">
                                  <p:stCondLst>
                                    <p:cond delay="500"/>
                                  </p:stCondLst>
                                  <p:childTnLst>
                                    <p:cmd type="call" cmd="playFrom(0.0)">
                                      <p:cBhvr>
                                        <p:cTn id="32" dur="3103" fill="hold"/>
                                        <p:tgtEl>
                                          <p:spTgt spid="9"/>
                                        </p:tgtEl>
                                      </p:cBhvr>
                                    </p:cmd>
                                  </p:childTnLst>
                                </p:cTn>
                              </p:par>
                            </p:childTnLst>
                          </p:cTn>
                        </p:par>
                        <p:par>
                          <p:cTn id="33" fill="hold">
                            <p:stCondLst>
                              <p:cond delay="32939"/>
                            </p:stCondLst>
                            <p:childTnLst>
                              <p:par>
                                <p:cTn id="34" presetID="1"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par>
                                <p:cTn id="38" presetID="1" presetClass="mediacall" presetSubtype="0" fill="hold" nodeType="withEffect">
                                  <p:stCondLst>
                                    <p:cond delay="500"/>
                                  </p:stCondLst>
                                  <p:childTnLst>
                                    <p:cmd type="call" cmd="playFrom(0.0)">
                                      <p:cBhvr>
                                        <p:cTn id="39" dur="6427" fill="hold"/>
                                        <p:tgtEl>
                                          <p:spTgt spid="10"/>
                                        </p:tgtEl>
                                      </p:cBhvr>
                                    </p:cmd>
                                  </p:childTnLst>
                                </p:cTn>
                              </p:par>
                            </p:childTnLst>
                          </p:cTn>
                        </p:par>
                        <p:par>
                          <p:cTn id="40" fill="hold">
                            <p:stCondLst>
                              <p:cond delay="39866"/>
                            </p:stCondLst>
                            <p:childTnLst>
                              <p:par>
                                <p:cTn id="41" presetID="1" presetClass="entr" presetSubtype="0" fill="hold" nodeType="after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mediacall" presetSubtype="0" fill="hold" nodeType="withEffect">
                                  <p:stCondLst>
                                    <p:cond delay="500"/>
                                  </p:stCondLst>
                                  <p:childTnLst>
                                    <p:cmd type="call" cmd="playFrom(0.0)">
                                      <p:cBhvr>
                                        <p:cTn id="46" dur="13259" fill="hold"/>
                                        <p:tgtEl>
                                          <p:spTgt spid="11"/>
                                        </p:tgtEl>
                                      </p:cBhvr>
                                    </p:cmd>
                                  </p:childTnLst>
                                </p:cTn>
                              </p:par>
                            </p:childTnLst>
                          </p:cTn>
                        </p:par>
                        <p:par>
                          <p:cTn id="47" fill="hold">
                            <p:stCondLst>
                              <p:cond delay="53625"/>
                            </p:stCondLst>
                            <p:childTnLst>
                              <p:par>
                                <p:cTn id="48" presetID="1" presetClass="entr" presetSubtype="0" fill="hold" nodeType="after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childTnLst>
                                </p:cTn>
                              </p:par>
                              <p:par>
                                <p:cTn id="50" presetID="1" presetClass="mediacall" presetSubtype="0" fill="hold" nodeType="withEffect">
                                  <p:stCondLst>
                                    <p:cond delay="500"/>
                                  </p:stCondLst>
                                  <p:childTnLst>
                                    <p:cmd type="call" cmd="playFrom(0.0)">
                                      <p:cBhvr>
                                        <p:cTn id="51" dur="46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2" fill="hold" display="0">
                  <p:stCondLst>
                    <p:cond delay="indefinite"/>
                  </p:stCondLst>
                  <p:endCondLst>
                    <p:cond evt="onStopAudio" delay="0">
                      <p:tgtEl>
                        <p:sldTgt/>
                      </p:tgtEl>
                    </p:cond>
                  </p:endCondLst>
                </p:cTn>
                <p:tgtEl>
                  <p:spTgt spid="5"/>
                </p:tgtEl>
              </p:cMediaNode>
            </p:audio>
            <p:audio>
              <p:cMediaNode vol="100000" showWhenStopped="0">
                <p:cTn id="53" fill="hold" display="0">
                  <p:stCondLst>
                    <p:cond delay="indefinite"/>
                  </p:stCondLst>
                  <p:endCondLst>
                    <p:cond evt="onStopAudio" delay="0">
                      <p:tgtEl>
                        <p:sldTgt/>
                      </p:tgtEl>
                    </p:cond>
                  </p:endCondLst>
                </p:cTn>
                <p:tgtEl>
                  <p:spTgt spid="6"/>
                </p:tgtEl>
              </p:cMediaNode>
            </p:audio>
            <p:audio>
              <p:cMediaNode vol="100000" showWhenStopped="0">
                <p:cTn id="54" fill="hold" display="0">
                  <p:stCondLst>
                    <p:cond delay="indefinite"/>
                  </p:stCondLst>
                  <p:endCondLst>
                    <p:cond evt="onStopAudio" delay="0">
                      <p:tgtEl>
                        <p:sldTgt/>
                      </p:tgtEl>
                    </p:cond>
                  </p:endCondLst>
                </p:cTn>
                <p:tgtEl>
                  <p:spTgt spid="7"/>
                </p:tgtEl>
              </p:cMediaNode>
            </p:audio>
            <p:audio>
              <p:cMediaNode vol="100000" showWhenStopped="0">
                <p:cTn id="55" fill="hold" display="0">
                  <p:stCondLst>
                    <p:cond delay="indefinite"/>
                  </p:stCondLst>
                  <p:endCondLst>
                    <p:cond evt="onStopAudio" delay="0">
                      <p:tgtEl>
                        <p:sldTgt/>
                      </p:tgtEl>
                    </p:cond>
                  </p:endCondLst>
                </p:cTn>
                <p:tgtEl>
                  <p:spTgt spid="8"/>
                </p:tgtEl>
              </p:cMediaNode>
            </p:audio>
            <p:audio>
              <p:cMediaNode vol="96970" showWhenStopped="0">
                <p:cTn id="56" fill="hold" display="0">
                  <p:stCondLst>
                    <p:cond delay="indefinite"/>
                  </p:stCondLst>
                  <p:endCondLst>
                    <p:cond evt="onStopAudio" delay="0">
                      <p:tgtEl>
                        <p:sldTgt/>
                      </p:tgtEl>
                    </p:cond>
                  </p:endCondLst>
                </p:cTn>
                <p:tgtEl>
                  <p:spTgt spid="9"/>
                </p:tgtEl>
              </p:cMediaNode>
            </p:audio>
            <p:audio>
              <p:cMediaNode vol="100000" showWhenStopped="0">
                <p:cTn id="57" fill="hold" display="0">
                  <p:stCondLst>
                    <p:cond delay="indefinite"/>
                  </p:stCondLst>
                  <p:endCondLst>
                    <p:cond evt="onStopAudio" delay="0">
                      <p:tgtEl>
                        <p:sldTgt/>
                      </p:tgtEl>
                    </p:cond>
                  </p:endCondLst>
                </p:cTn>
                <p:tgtEl>
                  <p:spTgt spid="10"/>
                </p:tgtEl>
              </p:cMediaNode>
            </p:audio>
            <p:audio>
              <p:cMediaNode vol="100000" showWhenStopped="0">
                <p:cTn id="58" fill="hold" display="0">
                  <p:stCondLst>
                    <p:cond delay="indefinite"/>
                  </p:stCondLst>
                  <p:endCondLst>
                    <p:cond evt="onStopAudio" delay="0">
                      <p:tgtEl>
                        <p:sldTgt/>
                      </p:tgtEl>
                    </p:cond>
                  </p:endCondLst>
                </p:cTn>
                <p:tgtEl>
                  <p:spTgt spid="11"/>
                </p:tgtEl>
              </p:cMediaNode>
            </p:audio>
            <p:audio>
              <p:cMediaNode vol="100000" showWhenStopped="0">
                <p:cTn id="59"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CC85-0EB2-0043-AA63-2D11F61A0E2E}"/>
              </a:ext>
            </a:extLst>
          </p:cNvPr>
          <p:cNvSpPr>
            <a:spLocks noGrp="1"/>
          </p:cNvSpPr>
          <p:nvPr>
            <p:ph type="title"/>
          </p:nvPr>
        </p:nvSpPr>
        <p:spPr/>
        <p:txBody>
          <a:bodyPr/>
          <a:lstStyle/>
          <a:p>
            <a:r>
              <a:rPr lang="en-US" dirty="0"/>
              <a:t>Cornucopia’s Revocation Service, Take 1</a:t>
            </a:r>
          </a:p>
        </p:txBody>
      </p:sp>
      <p:sp>
        <p:nvSpPr>
          <p:cNvPr id="3" name="Content Placeholder 2">
            <a:extLst>
              <a:ext uri="{FF2B5EF4-FFF2-40B4-BE49-F238E27FC236}">
                <a16:creationId xmlns:a16="http://schemas.microsoft.com/office/drawing/2014/main" id="{A7DD6B50-452D-2B4E-BF82-9E5EE549E94F}"/>
              </a:ext>
            </a:extLst>
          </p:cNvPr>
          <p:cNvSpPr>
            <a:spLocks noGrp="1"/>
          </p:cNvSpPr>
          <p:nvPr>
            <p:ph idx="1"/>
          </p:nvPr>
        </p:nvSpPr>
        <p:spPr/>
        <p:txBody>
          <a:bodyPr>
            <a:normAutofit/>
          </a:bodyPr>
          <a:lstStyle/>
          <a:p>
            <a:r>
              <a:rPr lang="en-US" dirty="0"/>
              <a:t>Sweep walks all of application memory, somewhat like a GC.</a:t>
            </a:r>
          </a:p>
          <a:p>
            <a:endParaRPr lang="en-US" dirty="0"/>
          </a:p>
          <a:p>
            <a:r>
              <a:rPr lang="en-US" dirty="0"/>
              <a:t>Sweep is </a:t>
            </a:r>
            <a:r>
              <a:rPr lang="en-US" i="1" dirty="0"/>
              <a:t>cache friendly</a:t>
            </a:r>
            <a:r>
              <a:rPr lang="en-US" dirty="0"/>
              <a:t>:</a:t>
            </a:r>
          </a:p>
          <a:p>
            <a:pPr lvl="1">
              <a:spcBef>
                <a:spcPts val="200"/>
              </a:spcBef>
              <a:spcAft>
                <a:spcPts val="200"/>
              </a:spcAft>
            </a:pPr>
            <a:r>
              <a:rPr lang="en-US" dirty="0"/>
              <a:t>Within each page, lines loaded in order </a:t>
            </a:r>
            <a:r>
              <a:rPr lang="en-US" sz="2000" dirty="0"/>
              <a:t>(with CLoadTags hinting </a:t>
            </a:r>
            <a:r>
              <a:rPr lang="en-US" sz="2000" dirty="0" err="1"/>
              <a:t>μarch</a:t>
            </a:r>
            <a:r>
              <a:rPr lang="en-US" sz="2000" dirty="0"/>
              <a:t>)</a:t>
            </a:r>
            <a:r>
              <a:rPr lang="en-US" dirty="0"/>
              <a:t>.</a:t>
            </a:r>
          </a:p>
          <a:p>
            <a:pPr lvl="1">
              <a:spcBef>
                <a:spcPts val="200"/>
              </a:spcBef>
              <a:spcAft>
                <a:spcPts val="200"/>
              </a:spcAft>
            </a:pPr>
            <a:r>
              <a:rPr lang="en-US" dirty="0"/>
              <a:t>No pointer chasing.</a:t>
            </a:r>
          </a:p>
          <a:p>
            <a:pPr lvl="1">
              <a:spcBef>
                <a:spcPts val="200"/>
              </a:spcBef>
              <a:spcAft>
                <a:spcPts val="200"/>
              </a:spcAft>
            </a:pPr>
            <a:r>
              <a:rPr lang="en-US" dirty="0"/>
              <a:t>Bitmap probes are random, but to small data.</a:t>
            </a:r>
          </a:p>
        </p:txBody>
      </p:sp>
      <p:sp>
        <p:nvSpPr>
          <p:cNvPr id="4" name="Slide Number Placeholder 3">
            <a:extLst>
              <a:ext uri="{FF2B5EF4-FFF2-40B4-BE49-F238E27FC236}">
                <a16:creationId xmlns:a16="http://schemas.microsoft.com/office/drawing/2014/main" id="{D57AB298-8D04-9D4C-8260-3E9B2843612A}"/>
              </a:ext>
            </a:extLst>
          </p:cNvPr>
          <p:cNvSpPr>
            <a:spLocks noGrp="1"/>
          </p:cNvSpPr>
          <p:nvPr>
            <p:ph type="sldNum" sz="quarter" idx="12"/>
          </p:nvPr>
        </p:nvSpPr>
        <p:spPr/>
        <p:txBody>
          <a:bodyPr/>
          <a:lstStyle/>
          <a:p>
            <a:fld id="{69F7022F-BFDE-A24F-8B41-A294A002DD0C}" type="slidenum">
              <a:rPr lang="en-US" smtClean="0"/>
              <a:t>13</a:t>
            </a:fld>
            <a:endParaRPr lang="en-US"/>
          </a:p>
        </p:txBody>
      </p:sp>
      <p:pic>
        <p:nvPicPr>
          <p:cNvPr id="5" name="visit-cache.m4a" descr="visit-cache.m4a">
            <a:hlinkClick r:id="" action="ppaction://media"/>
            <a:extLst>
              <a:ext uri="{FF2B5EF4-FFF2-40B4-BE49-F238E27FC236}">
                <a16:creationId xmlns:a16="http://schemas.microsoft.com/office/drawing/2014/main" id="{EA15F23C-096E-BF47-90D6-07AFC60B5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0173" y="501649"/>
            <a:ext cx="812800" cy="812800"/>
          </a:xfrm>
          <a:prstGeom prst="rect">
            <a:avLst/>
          </a:prstGeom>
        </p:spPr>
      </p:pic>
    </p:spTree>
    <p:extLst>
      <p:ext uri="{BB962C8B-B14F-4D97-AF65-F5344CB8AC3E}">
        <p14:creationId xmlns:p14="http://schemas.microsoft.com/office/powerpoint/2010/main" val="1733740979"/>
      </p:ext>
    </p:extLst>
  </p:cSld>
  <p:clrMapOvr>
    <a:masterClrMapping/>
  </p:clrMapOvr>
  <mc:AlternateContent xmlns:mc="http://schemas.openxmlformats.org/markup-compatibility/2006">
    <mc:Choice xmlns:p14="http://schemas.microsoft.com/office/powerpoint/2010/main" Requires="p14">
      <p:transition spd="slow" p14:dur="2000" advTm="16500"/>
    </mc:Choice>
    <mc:Fallback>
      <p:transition spd="slow" advTm="1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5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3577-BEF0-BD4E-B2D5-4DDAE2286A3E}"/>
              </a:ext>
            </a:extLst>
          </p:cNvPr>
          <p:cNvSpPr>
            <a:spLocks noGrp="1"/>
          </p:cNvSpPr>
          <p:nvPr>
            <p:ph type="title"/>
          </p:nvPr>
        </p:nvSpPr>
        <p:spPr/>
        <p:txBody>
          <a:bodyPr/>
          <a:lstStyle/>
          <a:p>
            <a:r>
              <a:rPr lang="en-US" dirty="0"/>
              <a:t>Take 2: Mostly-Concurrent Revocation</a:t>
            </a:r>
          </a:p>
        </p:txBody>
      </p:sp>
      <p:sp>
        <p:nvSpPr>
          <p:cNvPr id="3" name="Content Placeholder 2">
            <a:extLst>
              <a:ext uri="{FF2B5EF4-FFF2-40B4-BE49-F238E27FC236}">
                <a16:creationId xmlns:a16="http://schemas.microsoft.com/office/drawing/2014/main" id="{38B51B2A-419F-DD4B-8401-FE3EC1588D57}"/>
              </a:ext>
            </a:extLst>
          </p:cNvPr>
          <p:cNvSpPr>
            <a:spLocks noGrp="1"/>
          </p:cNvSpPr>
          <p:nvPr>
            <p:ph idx="1"/>
          </p:nvPr>
        </p:nvSpPr>
        <p:spPr>
          <a:xfrm>
            <a:off x="593773" y="1556102"/>
            <a:ext cx="10972800" cy="4800249"/>
          </a:xfrm>
        </p:spPr>
        <p:txBody>
          <a:bodyPr anchor="ctr">
            <a:normAutofit/>
          </a:bodyPr>
          <a:lstStyle/>
          <a:p>
            <a:r>
              <a:rPr lang="en-US" dirty="0"/>
              <a:t>Suspending all application threads for the entire sweep is not great.</a:t>
            </a:r>
          </a:p>
          <a:p>
            <a:r>
              <a:rPr lang="en-US" dirty="0"/>
              <a:t>Insight borrowed from VM migration and “mostly concurrent GC”:</a:t>
            </a:r>
          </a:p>
          <a:p>
            <a:pPr lvl="1"/>
            <a:r>
              <a:rPr lang="en-US" dirty="0"/>
              <a:t>Multiple passes, each reducing the work for the next.</a:t>
            </a:r>
          </a:p>
          <a:p>
            <a:r>
              <a:rPr lang="en-US" dirty="0"/>
              <a:t>Distinguish pages already checked vs. modified since last visit.</a:t>
            </a:r>
          </a:p>
          <a:p>
            <a:r>
              <a:rPr lang="en-US" dirty="0"/>
              <a:t>Re-purpose arch. trap on capability stores after each visit.</a:t>
            </a:r>
          </a:p>
          <a:p>
            <a:pPr lvl="1">
              <a:spcBef>
                <a:spcPts val="200"/>
              </a:spcBef>
              <a:spcAft>
                <a:spcPts val="200"/>
              </a:spcAft>
            </a:pPr>
            <a:r>
              <a:rPr lang="en-US" dirty="0"/>
              <a:t>Trap is under software control, not tied to capability presence.</a:t>
            </a:r>
          </a:p>
        </p:txBody>
      </p:sp>
      <p:sp>
        <p:nvSpPr>
          <p:cNvPr id="4" name="Slide Number Placeholder 3">
            <a:extLst>
              <a:ext uri="{FF2B5EF4-FFF2-40B4-BE49-F238E27FC236}">
                <a16:creationId xmlns:a16="http://schemas.microsoft.com/office/drawing/2014/main" id="{93C7FF1E-46D7-8941-85AB-D71804CC8A6E}"/>
              </a:ext>
            </a:extLst>
          </p:cNvPr>
          <p:cNvSpPr>
            <a:spLocks noGrp="1"/>
          </p:cNvSpPr>
          <p:nvPr>
            <p:ph type="sldNum" sz="quarter" idx="12"/>
          </p:nvPr>
        </p:nvSpPr>
        <p:spPr/>
        <p:txBody>
          <a:bodyPr/>
          <a:lstStyle/>
          <a:p>
            <a:fld id="{69F7022F-BFDE-A24F-8B41-A294A002DD0C}" type="slidenum">
              <a:rPr lang="en-US" smtClean="0"/>
              <a:t>14</a:t>
            </a:fld>
            <a:endParaRPr lang="en-US"/>
          </a:p>
        </p:txBody>
      </p:sp>
      <p:pic>
        <p:nvPicPr>
          <p:cNvPr id="5" name="concurrent-01.m4a" descr="concurrent-01.m4a">
            <a:hlinkClick r:id="" action="ppaction://media"/>
            <a:extLst>
              <a:ext uri="{FF2B5EF4-FFF2-40B4-BE49-F238E27FC236}">
                <a16:creationId xmlns:a16="http://schemas.microsoft.com/office/drawing/2014/main" id="{7E376CCE-40F9-FB4C-BB40-27230019F6A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91827" y="501649"/>
            <a:ext cx="812800" cy="812800"/>
          </a:xfrm>
          <a:prstGeom prst="rect">
            <a:avLst/>
          </a:prstGeom>
        </p:spPr>
      </p:pic>
      <p:pic>
        <p:nvPicPr>
          <p:cNvPr id="6" name="concurrent-02.m4a" descr="concurrent-02.m4a">
            <a:hlinkClick r:id="" action="ppaction://media"/>
            <a:extLst>
              <a:ext uri="{FF2B5EF4-FFF2-40B4-BE49-F238E27FC236}">
                <a16:creationId xmlns:a16="http://schemas.microsoft.com/office/drawing/2014/main" id="{8EBA795E-24CA-6A45-8E30-D82F0239E54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191827" y="1412220"/>
            <a:ext cx="812800" cy="812800"/>
          </a:xfrm>
          <a:prstGeom prst="rect">
            <a:avLst/>
          </a:prstGeom>
        </p:spPr>
      </p:pic>
      <p:pic>
        <p:nvPicPr>
          <p:cNvPr id="7" name="concurrent-03.m4a" descr="concurrent-03.m4a">
            <a:hlinkClick r:id="" action="ppaction://media"/>
            <a:extLst>
              <a:ext uri="{FF2B5EF4-FFF2-40B4-BE49-F238E27FC236}">
                <a16:creationId xmlns:a16="http://schemas.microsoft.com/office/drawing/2014/main" id="{0ACB6A08-CDCE-7744-B6A7-E40926C42B4E}"/>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191827" y="2322791"/>
            <a:ext cx="812800" cy="812800"/>
          </a:xfrm>
          <a:prstGeom prst="rect">
            <a:avLst/>
          </a:prstGeom>
        </p:spPr>
      </p:pic>
      <p:pic>
        <p:nvPicPr>
          <p:cNvPr id="8" name="concurrent-04.m4a" descr="concurrent-04.m4a">
            <a:hlinkClick r:id="" action="ppaction://media"/>
            <a:extLst>
              <a:ext uri="{FF2B5EF4-FFF2-40B4-BE49-F238E27FC236}">
                <a16:creationId xmlns:a16="http://schemas.microsoft.com/office/drawing/2014/main" id="{AE3F3819-FFA9-B34E-90A8-416CE462EA63}"/>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160173" y="3233362"/>
            <a:ext cx="812800" cy="812800"/>
          </a:xfrm>
          <a:prstGeom prst="rect">
            <a:avLst/>
          </a:prstGeom>
        </p:spPr>
      </p:pic>
      <p:pic>
        <p:nvPicPr>
          <p:cNvPr id="9" name="concurrent-05.m4a" descr="concurrent-05.m4a">
            <a:hlinkClick r:id="" action="ppaction://media"/>
            <a:extLst>
              <a:ext uri="{FF2B5EF4-FFF2-40B4-BE49-F238E27FC236}">
                <a16:creationId xmlns:a16="http://schemas.microsoft.com/office/drawing/2014/main" id="{1F693C87-C972-6944-8740-557673BD98C2}"/>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191827" y="4149291"/>
            <a:ext cx="812800" cy="812800"/>
          </a:xfrm>
          <a:prstGeom prst="rect">
            <a:avLst/>
          </a:prstGeom>
        </p:spPr>
      </p:pic>
    </p:spTree>
    <p:extLst>
      <p:ext uri="{BB962C8B-B14F-4D97-AF65-F5344CB8AC3E}">
        <p14:creationId xmlns:p14="http://schemas.microsoft.com/office/powerpoint/2010/main" val="3295529986"/>
      </p:ext>
    </p:extLst>
  </p:cSld>
  <p:clrMapOvr>
    <a:masterClrMapping/>
  </p:clrMapOvr>
  <mc:AlternateContent xmlns:mc="http://schemas.openxmlformats.org/markup-compatibility/2006">
    <mc:Choice xmlns:p14="http://schemas.microsoft.com/office/powerpoint/2010/main" Requires="p14">
      <p:transition spd="slow" p14:dur="2000" advTm="44500"/>
    </mc:Choice>
    <mc:Fallback>
      <p:transition spd="slow" advTm="4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695" fill="hold"/>
                                        <p:tgtEl>
                                          <p:spTgt spid="5"/>
                                        </p:tgtEl>
                                      </p:cBhvr>
                                    </p:cmd>
                                  </p:childTnLst>
                                </p:cTn>
                              </p:par>
                            </p:childTnLst>
                          </p:cTn>
                        </p:par>
                        <p:par>
                          <p:cTn id="7" fill="hold">
                            <p:stCondLst>
                              <p:cond delay="10195"/>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mediacall" presetSubtype="0" fill="hold" nodeType="withEffect">
                                  <p:stCondLst>
                                    <p:cond delay="250"/>
                                  </p:stCondLst>
                                  <p:childTnLst>
                                    <p:cmd type="call" cmd="playFrom(0.0)">
                                      <p:cBhvr>
                                        <p:cTn id="13" dur="8093" fill="hold"/>
                                        <p:tgtEl>
                                          <p:spTgt spid="6"/>
                                        </p:tgtEl>
                                      </p:cBhvr>
                                    </p:cmd>
                                  </p:childTnLst>
                                </p:cTn>
                              </p:par>
                            </p:childTnLst>
                          </p:cTn>
                        </p:par>
                        <p:par>
                          <p:cTn id="14" fill="hold">
                            <p:stCondLst>
                              <p:cond delay="18538"/>
                            </p:stCondLst>
                            <p:childTnLst>
                              <p:par>
                                <p:cTn id="15" presetID="1"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mediacall" presetSubtype="0" fill="hold" nodeType="withEffect">
                                  <p:stCondLst>
                                    <p:cond delay="250"/>
                                  </p:stCondLst>
                                  <p:childTnLst>
                                    <p:cmd type="call" cmd="playFrom(0.0)">
                                      <p:cBhvr>
                                        <p:cTn id="18" dur="7733" fill="hold"/>
                                        <p:tgtEl>
                                          <p:spTgt spid="7"/>
                                        </p:tgtEl>
                                      </p:cBhvr>
                                    </p:cmd>
                                  </p:childTnLst>
                                </p:cTn>
                              </p:par>
                            </p:childTnLst>
                          </p:cTn>
                        </p:par>
                        <p:par>
                          <p:cTn id="19" fill="hold">
                            <p:stCondLst>
                              <p:cond delay="26521"/>
                            </p:stCondLst>
                            <p:childTnLst>
                              <p:par>
                                <p:cTn id="20" presetID="1"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mediacall" presetSubtype="0" fill="hold" nodeType="withEffect">
                                  <p:stCondLst>
                                    <p:cond delay="250"/>
                                  </p:stCondLst>
                                  <p:childTnLst>
                                    <p:cmd type="call" cmd="playFrom(0.0)">
                                      <p:cBhvr>
                                        <p:cTn id="23" dur="7944" fill="hold"/>
                                        <p:tgtEl>
                                          <p:spTgt spid="8"/>
                                        </p:tgtEl>
                                      </p:cBhvr>
                                    </p:cmd>
                                  </p:childTnLst>
                                </p:cTn>
                              </p:par>
                            </p:childTnLst>
                          </p:cTn>
                        </p:par>
                        <p:par>
                          <p:cTn id="24" fill="hold">
                            <p:stCondLst>
                              <p:cond delay="34715"/>
                            </p:stCondLst>
                            <p:childTnLst>
                              <p:par>
                                <p:cTn id="25" presetID="1"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mediacall" presetSubtype="0" fill="hold" nodeType="withEffect">
                                  <p:stCondLst>
                                    <p:cond delay="250"/>
                                  </p:stCondLst>
                                  <p:childTnLst>
                                    <p:cmd type="call" cmd="playFrom(0.0)">
                                      <p:cBhvr>
                                        <p:cTn id="28" dur="83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9" fill="hold" display="0">
                  <p:stCondLst>
                    <p:cond delay="indefinite"/>
                  </p:stCondLst>
                  <p:endCondLst>
                    <p:cond evt="onStopAudio" delay="0">
                      <p:tgtEl>
                        <p:sldTgt/>
                      </p:tgtEl>
                    </p:cond>
                  </p:endCondLst>
                </p:cTn>
                <p:tgtEl>
                  <p:spTgt spid="5"/>
                </p:tgtEl>
              </p:cMediaNode>
            </p:audio>
            <p:audio>
              <p:cMediaNode vol="100000" showWhenStopped="0">
                <p:cTn id="30" fill="hold" display="0">
                  <p:stCondLst>
                    <p:cond delay="indefinite"/>
                  </p:stCondLst>
                  <p:endCondLst>
                    <p:cond evt="onStopAudio" delay="0">
                      <p:tgtEl>
                        <p:sldTgt/>
                      </p:tgtEl>
                    </p:cond>
                  </p:endCondLst>
                </p:cTn>
                <p:tgtEl>
                  <p:spTgt spid="6"/>
                </p:tgtEl>
              </p:cMediaNode>
            </p:audio>
            <p:audio>
              <p:cMediaNode vol="100000" showWhenStopped="0">
                <p:cTn id="31" fill="hold" display="0">
                  <p:stCondLst>
                    <p:cond delay="indefinite"/>
                  </p:stCondLst>
                  <p:endCondLst>
                    <p:cond evt="onStopAudio" delay="0">
                      <p:tgtEl>
                        <p:sldTgt/>
                      </p:tgtEl>
                    </p:cond>
                  </p:endCondLst>
                </p:cTn>
                <p:tgtEl>
                  <p:spTgt spid="7"/>
                </p:tgtEl>
              </p:cMediaNode>
            </p:audio>
            <p:audio>
              <p:cMediaNode vol="100000" showWhenStopped="0">
                <p:cTn id="32" fill="hold" display="0">
                  <p:stCondLst>
                    <p:cond delay="indefinite"/>
                  </p:stCondLst>
                  <p:endCondLst>
                    <p:cond evt="onStopAudio" delay="0">
                      <p:tgtEl>
                        <p:sldTgt/>
                      </p:tgtEl>
                    </p:cond>
                  </p:endCondLst>
                </p:cTn>
                <p:tgtEl>
                  <p:spTgt spid="8"/>
                </p:tgtEl>
              </p:cMediaNode>
            </p:audio>
            <p:audio>
              <p:cMediaNode vol="10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3577-BEF0-BD4E-B2D5-4DDAE2286A3E}"/>
              </a:ext>
            </a:extLst>
          </p:cNvPr>
          <p:cNvSpPr>
            <a:spLocks noGrp="1"/>
          </p:cNvSpPr>
          <p:nvPr>
            <p:ph type="title"/>
          </p:nvPr>
        </p:nvSpPr>
        <p:spPr/>
        <p:txBody>
          <a:bodyPr/>
          <a:lstStyle/>
          <a:p>
            <a:r>
              <a:rPr lang="en-US" dirty="0"/>
              <a:t>Take 2: Mostly-Concurrent Revocation</a:t>
            </a:r>
          </a:p>
        </p:txBody>
      </p:sp>
      <p:sp>
        <p:nvSpPr>
          <p:cNvPr id="3" name="Content Placeholder 2">
            <a:extLst>
              <a:ext uri="{FF2B5EF4-FFF2-40B4-BE49-F238E27FC236}">
                <a16:creationId xmlns:a16="http://schemas.microsoft.com/office/drawing/2014/main" id="{38B51B2A-419F-DD4B-8401-FE3EC1588D57}"/>
              </a:ext>
            </a:extLst>
          </p:cNvPr>
          <p:cNvSpPr>
            <a:spLocks noGrp="1"/>
          </p:cNvSpPr>
          <p:nvPr>
            <p:ph idx="1"/>
          </p:nvPr>
        </p:nvSpPr>
        <p:spPr>
          <a:xfrm>
            <a:off x="593773" y="1556102"/>
            <a:ext cx="10972800" cy="4800249"/>
          </a:xfrm>
        </p:spPr>
        <p:txBody>
          <a:bodyPr anchor="ctr">
            <a:normAutofit/>
          </a:bodyPr>
          <a:lstStyle/>
          <a:p>
            <a:r>
              <a:rPr lang="en-US" dirty="0"/>
              <a:t>Revised revocation algorithm now uses two phases:</a:t>
            </a:r>
          </a:p>
          <a:p>
            <a:pPr marL="971550" lvl="1" indent="-514350">
              <a:buFont typeface="+mj-lt"/>
              <a:buAutoNum type="arabicPeriod"/>
            </a:pPr>
            <a:r>
              <a:rPr lang="en-US" dirty="0"/>
              <a:t>Visit </a:t>
            </a:r>
            <a:r>
              <a:rPr lang="en-US" i="1" dirty="0"/>
              <a:t>all</a:t>
            </a:r>
            <a:r>
              <a:rPr lang="en-US" dirty="0"/>
              <a:t> pages w/ capabilities once </a:t>
            </a:r>
            <a:r>
              <a:rPr lang="en-US" i="1" dirty="0"/>
              <a:t>concurrently</a:t>
            </a:r>
            <a:r>
              <a:rPr lang="en-US" dirty="0"/>
              <a:t> with app running.</a:t>
            </a:r>
          </a:p>
          <a:p>
            <a:pPr marL="971550" lvl="1" indent="-514350">
              <a:buFont typeface="+mj-lt"/>
              <a:buAutoNum type="arabicPeriod"/>
            </a:pPr>
            <a:r>
              <a:rPr lang="en-US" dirty="0"/>
              <a:t>Stop the world and revisit only modified pages.</a:t>
            </a:r>
          </a:p>
          <a:p>
            <a:r>
              <a:rPr lang="en-US" dirty="0"/>
              <a:t>Quarantine set changes over time:</a:t>
            </a:r>
          </a:p>
          <a:p>
            <a:pPr lvl="1"/>
            <a:r>
              <a:rPr lang="en-US" dirty="0"/>
              <a:t>Each revocation must visit all pages w/ capabilities</a:t>
            </a:r>
          </a:p>
          <a:p>
            <a:pPr lvl="1"/>
            <a:r>
              <a:rPr lang="en-US" dirty="0"/>
              <a:t>Even if not modified since the last revocation</a:t>
            </a:r>
          </a:p>
        </p:txBody>
      </p:sp>
      <p:sp>
        <p:nvSpPr>
          <p:cNvPr id="4" name="Slide Number Placeholder 3">
            <a:extLst>
              <a:ext uri="{FF2B5EF4-FFF2-40B4-BE49-F238E27FC236}">
                <a16:creationId xmlns:a16="http://schemas.microsoft.com/office/drawing/2014/main" id="{93C7FF1E-46D7-8941-85AB-D71804CC8A6E}"/>
              </a:ext>
            </a:extLst>
          </p:cNvPr>
          <p:cNvSpPr>
            <a:spLocks noGrp="1"/>
          </p:cNvSpPr>
          <p:nvPr>
            <p:ph type="sldNum" sz="quarter" idx="12"/>
          </p:nvPr>
        </p:nvSpPr>
        <p:spPr/>
        <p:txBody>
          <a:bodyPr/>
          <a:lstStyle/>
          <a:p>
            <a:fld id="{69F7022F-BFDE-A24F-8B41-A294A002DD0C}" type="slidenum">
              <a:rPr lang="en-US" smtClean="0"/>
              <a:t>15</a:t>
            </a:fld>
            <a:endParaRPr lang="en-US"/>
          </a:p>
        </p:txBody>
      </p:sp>
      <p:pic>
        <p:nvPicPr>
          <p:cNvPr id="5" name="concurrent-06.m4a" descr="concurrent-06.m4a">
            <a:hlinkClick r:id="" action="ppaction://media"/>
            <a:extLst>
              <a:ext uri="{FF2B5EF4-FFF2-40B4-BE49-F238E27FC236}">
                <a16:creationId xmlns:a16="http://schemas.microsoft.com/office/drawing/2014/main" id="{3E69D793-F4E0-794C-8794-ECFC19EB15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91827" y="501649"/>
            <a:ext cx="812800" cy="812800"/>
          </a:xfrm>
          <a:prstGeom prst="rect">
            <a:avLst/>
          </a:prstGeom>
        </p:spPr>
      </p:pic>
      <p:pic>
        <p:nvPicPr>
          <p:cNvPr id="6" name="concurrent-07.m4a" descr="concurrent-07.m4a">
            <a:hlinkClick r:id="" action="ppaction://media"/>
            <a:extLst>
              <a:ext uri="{FF2B5EF4-FFF2-40B4-BE49-F238E27FC236}">
                <a16:creationId xmlns:a16="http://schemas.microsoft.com/office/drawing/2014/main" id="{032AD46A-A728-7A48-A074-7C051C433D2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91827" y="1314449"/>
            <a:ext cx="812800" cy="812800"/>
          </a:xfrm>
          <a:prstGeom prst="rect">
            <a:avLst/>
          </a:prstGeom>
        </p:spPr>
      </p:pic>
      <p:pic>
        <p:nvPicPr>
          <p:cNvPr id="7" name="concurrent-08.m4a" descr="concurrent-08.m4a">
            <a:hlinkClick r:id="" action="ppaction://media"/>
            <a:extLst>
              <a:ext uri="{FF2B5EF4-FFF2-40B4-BE49-F238E27FC236}">
                <a16:creationId xmlns:a16="http://schemas.microsoft.com/office/drawing/2014/main" id="{15284DD0-211A-CA4A-A630-12A86B34A8EF}"/>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191827" y="2127249"/>
            <a:ext cx="812800" cy="812800"/>
          </a:xfrm>
          <a:prstGeom prst="rect">
            <a:avLst/>
          </a:prstGeom>
        </p:spPr>
      </p:pic>
      <p:pic>
        <p:nvPicPr>
          <p:cNvPr id="8" name="concurrent-09.m4a" descr="concurrent-09.m4a">
            <a:hlinkClick r:id="" action="ppaction://media"/>
            <a:extLst>
              <a:ext uri="{FF2B5EF4-FFF2-40B4-BE49-F238E27FC236}">
                <a16:creationId xmlns:a16="http://schemas.microsoft.com/office/drawing/2014/main" id="{C2457C0F-DD13-8F42-9CBC-1531531F5838}"/>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191827" y="2940049"/>
            <a:ext cx="812800" cy="812800"/>
          </a:xfrm>
          <a:prstGeom prst="rect">
            <a:avLst/>
          </a:prstGeom>
        </p:spPr>
      </p:pic>
    </p:spTree>
    <p:extLst>
      <p:ext uri="{BB962C8B-B14F-4D97-AF65-F5344CB8AC3E}">
        <p14:creationId xmlns:p14="http://schemas.microsoft.com/office/powerpoint/2010/main" val="3124326401"/>
      </p:ext>
    </p:extLst>
  </p:cSld>
  <p:clrMapOvr>
    <a:masterClrMapping/>
  </p:clrMapOvr>
  <mc:AlternateContent xmlns:mc="http://schemas.openxmlformats.org/markup-compatibility/2006">
    <mc:Choice xmlns:p14="http://schemas.microsoft.com/office/powerpoint/2010/main" Requires="p14">
      <p:transition spd="slow" p14:dur="2000" advTm="27500"/>
    </mc:Choice>
    <mc:Fallback>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810" fill="hold"/>
                                        <p:tgtEl>
                                          <p:spTgt spid="5"/>
                                        </p:tgtEl>
                                      </p:cBhvr>
                                    </p:cmd>
                                  </p:childTnLst>
                                </p:cTn>
                              </p:par>
                            </p:childTnLst>
                          </p:cTn>
                        </p:par>
                        <p:par>
                          <p:cTn id="7" fill="hold">
                            <p:stCondLst>
                              <p:cond delay="431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mediacall" presetSubtype="0" fill="hold" nodeType="withEffect">
                                  <p:stCondLst>
                                    <p:cond delay="250"/>
                                  </p:stCondLst>
                                  <p:childTnLst>
                                    <p:cmd type="call" cmd="playFrom(0.0)">
                                      <p:cBhvr>
                                        <p:cTn id="11" dur="9579" fill="hold"/>
                                        <p:tgtEl>
                                          <p:spTgt spid="6"/>
                                        </p:tgtEl>
                                      </p:cBhvr>
                                    </p:cmd>
                                  </p:childTnLst>
                                </p:cTn>
                              </p:par>
                            </p:childTnLst>
                          </p:cTn>
                        </p:par>
                        <p:par>
                          <p:cTn id="12" fill="hold">
                            <p:stCondLst>
                              <p:cond delay="14139"/>
                            </p:stCondLst>
                            <p:childTnLst>
                              <p:par>
                                <p:cTn id="13" presetID="1"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mediacall" presetSubtype="0" fill="hold" nodeType="withEffect">
                                  <p:stCondLst>
                                    <p:cond delay="250"/>
                                  </p:stCondLst>
                                  <p:childTnLst>
                                    <p:cmd type="call" cmd="playFrom(0.0)">
                                      <p:cBhvr>
                                        <p:cTn id="16" dur="4470" fill="hold"/>
                                        <p:tgtEl>
                                          <p:spTgt spid="7"/>
                                        </p:tgtEl>
                                      </p:cBhvr>
                                    </p:cmd>
                                  </p:childTnLst>
                                </p:cTn>
                              </p:par>
                            </p:childTnLst>
                          </p:cTn>
                        </p:par>
                        <p:par>
                          <p:cTn id="17" fill="hold">
                            <p:stCondLst>
                              <p:cond delay="18859"/>
                            </p:stCondLst>
                            <p:childTnLst>
                              <p:par>
                                <p:cTn id="18" presetID="1"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mediacall" presetSubtype="0" fill="hold" nodeType="withEffect">
                                  <p:stCondLst>
                                    <p:cond delay="250"/>
                                  </p:stCondLst>
                                  <p:childTnLst>
                                    <p:cmd type="call" cmd="playFrom(0.0)">
                                      <p:cBhvr>
                                        <p:cTn id="25" dur="75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6" fill="hold" display="0">
                  <p:stCondLst>
                    <p:cond delay="indefinite"/>
                  </p:stCondLst>
                  <p:endCondLst>
                    <p:cond evt="onStopAudio" delay="0">
                      <p:tgtEl>
                        <p:sldTgt/>
                      </p:tgtEl>
                    </p:cond>
                  </p:endCondLst>
                </p:cTn>
                <p:tgtEl>
                  <p:spTgt spid="5"/>
                </p:tgtEl>
              </p:cMediaNode>
            </p:audio>
            <p:audio>
              <p:cMediaNode vol="100000" showWhenStopped="0">
                <p:cTn id="27" fill="hold" display="0">
                  <p:stCondLst>
                    <p:cond delay="indefinite"/>
                  </p:stCondLst>
                  <p:endCondLst>
                    <p:cond evt="onStopAudio" delay="0">
                      <p:tgtEl>
                        <p:sldTgt/>
                      </p:tgtEl>
                    </p:cond>
                  </p:endCondLst>
                </p:cTn>
                <p:tgtEl>
                  <p:spTgt spid="6"/>
                </p:tgtEl>
              </p:cMediaNode>
            </p:audio>
            <p:audio>
              <p:cMediaNode vol="100000" showWhenStopped="0">
                <p:cTn id="28" fill="hold" display="0">
                  <p:stCondLst>
                    <p:cond delay="indefinite"/>
                  </p:stCondLst>
                  <p:endCondLst>
                    <p:cond evt="onStopAudio" delay="0">
                      <p:tgtEl>
                        <p:sldTgt/>
                      </p:tgtEl>
                    </p:cond>
                  </p:endCondLst>
                </p:cTn>
                <p:tgtEl>
                  <p:spTgt spid="7"/>
                </p:tgtEl>
              </p:cMediaNode>
            </p:audio>
            <p:audio>
              <p:cMediaNode vol="10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08F0-31C5-434D-B13F-D9F53EE76FC1}"/>
              </a:ext>
            </a:extLst>
          </p:cNvPr>
          <p:cNvSpPr>
            <a:spLocks noGrp="1"/>
          </p:cNvSpPr>
          <p:nvPr>
            <p:ph type="title"/>
          </p:nvPr>
        </p:nvSpPr>
        <p:spPr/>
        <p:txBody>
          <a:bodyPr/>
          <a:lstStyle/>
          <a:p>
            <a:r>
              <a:rPr lang="en-US" dirty="0"/>
              <a:t>Checking Correctness</a:t>
            </a:r>
          </a:p>
        </p:txBody>
      </p:sp>
      <p:sp>
        <p:nvSpPr>
          <p:cNvPr id="3" name="Content Placeholder 2">
            <a:extLst>
              <a:ext uri="{FF2B5EF4-FFF2-40B4-BE49-F238E27FC236}">
                <a16:creationId xmlns:a16="http://schemas.microsoft.com/office/drawing/2014/main" id="{C3C890A1-7385-6743-906F-150DE655EC7D}"/>
              </a:ext>
            </a:extLst>
          </p:cNvPr>
          <p:cNvSpPr>
            <a:spLocks noGrp="1"/>
          </p:cNvSpPr>
          <p:nvPr>
            <p:ph idx="1"/>
          </p:nvPr>
        </p:nvSpPr>
        <p:spPr/>
        <p:txBody>
          <a:bodyPr anchor="ctr"/>
          <a:lstStyle/>
          <a:p>
            <a:r>
              <a:rPr lang="en-US" dirty="0"/>
              <a:t>Used Juliet Test Suite’s corpora for</a:t>
            </a:r>
          </a:p>
          <a:p>
            <a:pPr lvl="1">
              <a:spcBef>
                <a:spcPts val="200"/>
              </a:spcBef>
              <a:spcAft>
                <a:spcPts val="200"/>
              </a:spcAft>
            </a:pPr>
            <a:r>
              <a:rPr lang="en-US" dirty="0"/>
              <a:t>CWE 415 (“Double Free”): 818 test programs</a:t>
            </a:r>
          </a:p>
          <a:p>
            <a:pPr lvl="1">
              <a:spcBef>
                <a:spcPts val="200"/>
              </a:spcBef>
              <a:spcAft>
                <a:spcPts val="200"/>
              </a:spcAft>
            </a:pPr>
            <a:r>
              <a:rPr lang="en-US" dirty="0"/>
              <a:t>CWE 416 (“Use After Free”): 393 test programs</a:t>
            </a:r>
          </a:p>
          <a:p>
            <a:r>
              <a:rPr lang="en-US" dirty="0"/>
              <a:t>All tests exhibited violation of temporal safety without Cornucopia.</a:t>
            </a:r>
          </a:p>
          <a:p>
            <a:r>
              <a:rPr lang="en-US" dirty="0"/>
              <a:t>All tests aborted, as desired, with Cornucopia, when we …</a:t>
            </a:r>
          </a:p>
          <a:p>
            <a:pPr lvl="1">
              <a:spcBef>
                <a:spcPts val="200"/>
              </a:spcBef>
              <a:spcAft>
                <a:spcPts val="200"/>
              </a:spcAft>
            </a:pPr>
            <a:r>
              <a:rPr lang="en-US" dirty="0"/>
              <a:t>Set quarantine to 0, to trigger revocation every </a:t>
            </a:r>
            <a:r>
              <a:rPr lang="en-US" dirty="0">
                <a:latin typeface="Consolas" panose="020B0609020204030204" pitchFamily="49" charset="0"/>
                <a:cs typeface="Consolas" panose="020B0609020204030204" pitchFamily="49" charset="0"/>
              </a:rPr>
              <a:t>free()</a:t>
            </a:r>
          </a:p>
          <a:p>
            <a:pPr lvl="1">
              <a:spcBef>
                <a:spcPts val="200"/>
              </a:spcBef>
              <a:spcAft>
                <a:spcPts val="200"/>
              </a:spcAft>
            </a:pPr>
            <a:r>
              <a:rPr lang="en-US" dirty="0"/>
              <a:t>Adjusted </a:t>
            </a:r>
            <a:r>
              <a:rPr lang="en-US" dirty="0">
                <a:latin typeface="Consolas" panose="020B0609020204030204" pitchFamily="49" charset="0"/>
                <a:cs typeface="Consolas" panose="020B0609020204030204" pitchFamily="49" charset="0"/>
              </a:rPr>
              <a:t>free()</a:t>
            </a:r>
            <a:r>
              <a:rPr lang="en-US" dirty="0"/>
              <a:t> to abort, rather than no-op, on double-free</a:t>
            </a:r>
          </a:p>
        </p:txBody>
      </p:sp>
      <p:sp>
        <p:nvSpPr>
          <p:cNvPr id="4" name="Slide Number Placeholder 3">
            <a:extLst>
              <a:ext uri="{FF2B5EF4-FFF2-40B4-BE49-F238E27FC236}">
                <a16:creationId xmlns:a16="http://schemas.microsoft.com/office/drawing/2014/main" id="{833E1D6A-C31D-3F42-A957-907C5F728669}"/>
              </a:ext>
            </a:extLst>
          </p:cNvPr>
          <p:cNvSpPr>
            <a:spLocks noGrp="1"/>
          </p:cNvSpPr>
          <p:nvPr>
            <p:ph type="sldNum" sz="quarter" idx="12"/>
          </p:nvPr>
        </p:nvSpPr>
        <p:spPr/>
        <p:txBody>
          <a:bodyPr/>
          <a:lstStyle/>
          <a:p>
            <a:fld id="{69F7022F-BFDE-A24F-8B41-A294A002DD0C}" type="slidenum">
              <a:rPr lang="en-US" smtClean="0"/>
              <a:t>16</a:t>
            </a:fld>
            <a:endParaRPr lang="en-US"/>
          </a:p>
        </p:txBody>
      </p:sp>
      <p:pic>
        <p:nvPicPr>
          <p:cNvPr id="5" name="juliet-01.m4a" descr="juliet-01.m4a">
            <a:hlinkClick r:id="" action="ppaction://media"/>
            <a:extLst>
              <a:ext uri="{FF2B5EF4-FFF2-40B4-BE49-F238E27FC236}">
                <a16:creationId xmlns:a16="http://schemas.microsoft.com/office/drawing/2014/main" id="{34288864-5AB4-DC45-9355-59E0040EF9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0173" y="501649"/>
            <a:ext cx="812800" cy="812800"/>
          </a:xfrm>
          <a:prstGeom prst="rect">
            <a:avLst/>
          </a:prstGeom>
        </p:spPr>
      </p:pic>
      <p:pic>
        <p:nvPicPr>
          <p:cNvPr id="6" name="juliet-02.m4a" descr="juliet-02.m4a">
            <a:hlinkClick r:id="" action="ppaction://media"/>
            <a:extLst>
              <a:ext uri="{FF2B5EF4-FFF2-40B4-BE49-F238E27FC236}">
                <a16:creationId xmlns:a16="http://schemas.microsoft.com/office/drawing/2014/main" id="{DC944A7A-5B2A-2B41-8A36-A47D723B75D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73" y="1314449"/>
            <a:ext cx="812800" cy="812800"/>
          </a:xfrm>
          <a:prstGeom prst="rect">
            <a:avLst/>
          </a:prstGeom>
        </p:spPr>
      </p:pic>
      <p:pic>
        <p:nvPicPr>
          <p:cNvPr id="8" name="juliet-03.m4a" descr="juliet-03.m4a">
            <a:hlinkClick r:id="" action="ppaction://media"/>
            <a:extLst>
              <a:ext uri="{FF2B5EF4-FFF2-40B4-BE49-F238E27FC236}">
                <a16:creationId xmlns:a16="http://schemas.microsoft.com/office/drawing/2014/main" id="{B215AED2-FEA6-7F4C-98FA-6FC7D628355F}"/>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160173" y="2127249"/>
            <a:ext cx="812800" cy="812800"/>
          </a:xfrm>
          <a:prstGeom prst="rect">
            <a:avLst/>
          </a:prstGeom>
        </p:spPr>
      </p:pic>
    </p:spTree>
    <p:extLst>
      <p:ext uri="{BB962C8B-B14F-4D97-AF65-F5344CB8AC3E}">
        <p14:creationId xmlns:p14="http://schemas.microsoft.com/office/powerpoint/2010/main" val="1456583329"/>
      </p:ext>
    </p:extLst>
  </p:cSld>
  <p:clrMapOvr>
    <a:masterClrMapping/>
  </p:clrMapOvr>
  <mc:AlternateContent xmlns:mc="http://schemas.openxmlformats.org/markup-compatibility/2006">
    <mc:Choice xmlns:p14="http://schemas.microsoft.com/office/powerpoint/2010/main" Requires="p14">
      <p:transition spd="slow" p14:dur="2000" advTm="29500"/>
    </mc:Choice>
    <mc:Fallback>
      <p:transition spd="slow" advTm="2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421" fill="hold"/>
                                        <p:tgtEl>
                                          <p:spTgt spid="5"/>
                                        </p:tgtEl>
                                      </p:cBhvr>
                                    </p:cmd>
                                  </p:childTnLst>
                                </p:cTn>
                              </p:par>
                            </p:childTnLst>
                          </p:cTn>
                        </p:par>
                        <p:par>
                          <p:cTn id="7" fill="hold">
                            <p:stCondLst>
                              <p:cond delay="6921"/>
                            </p:stCondLst>
                            <p:childTnLst>
                              <p:par>
                                <p:cTn id="8" presetID="1" presetClass="entr" presetSubtype="0" fill="hold" nodeType="after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par>
                                <p:cTn id="10" presetID="1" presetClass="mediacall" presetSubtype="0" fill="hold" nodeType="withEffect">
                                  <p:stCondLst>
                                    <p:cond delay="250"/>
                                  </p:stCondLst>
                                  <p:childTnLst>
                                    <p:cmd type="call" cmd="playFrom(0.0)">
                                      <p:cBhvr>
                                        <p:cTn id="11" dur="4656" fill="hold"/>
                                        <p:tgtEl>
                                          <p:spTgt spid="6"/>
                                        </p:tgtEl>
                                      </p:cBhvr>
                                    </p:cmd>
                                  </p:childTnLst>
                                </p:cTn>
                              </p:par>
                            </p:childTnLst>
                          </p:cTn>
                        </p:par>
                        <p:par>
                          <p:cTn id="12" fill="hold">
                            <p:stCondLst>
                              <p:cond delay="11827"/>
                            </p:stCondLst>
                            <p:childTnLst>
                              <p:par>
                                <p:cTn id="13" presetID="1"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mediacall" presetSubtype="0" fill="hold" nodeType="withEffect">
                                  <p:stCondLst>
                                    <p:cond delay="250"/>
                                  </p:stCondLst>
                                  <p:childTnLst>
                                    <p:cmd type="call" cmd="playFrom(0.0)">
                                      <p:cBhvr>
                                        <p:cTn id="20" dur="170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1" fill="hold" display="0">
                  <p:stCondLst>
                    <p:cond delay="indefinite"/>
                  </p:stCondLst>
                  <p:endCondLst>
                    <p:cond evt="onStopAudio" delay="0">
                      <p:tgtEl>
                        <p:sldTgt/>
                      </p:tgtEl>
                    </p:cond>
                  </p:endCondLst>
                </p:cTn>
                <p:tgtEl>
                  <p:spTgt spid="5"/>
                </p:tgtEl>
              </p:cMediaNode>
            </p:audio>
            <p:audio>
              <p:cMediaNode vol="100000" showWhenStopped="0">
                <p:cTn id="22" fill="hold" display="0">
                  <p:stCondLst>
                    <p:cond delay="indefinite"/>
                  </p:stCondLst>
                  <p:endCondLst>
                    <p:cond evt="onStopAudio" delay="0">
                      <p:tgtEl>
                        <p:sldTgt/>
                      </p:tgtEl>
                    </p:cond>
                  </p:endCondLst>
                </p:cTn>
                <p:tgtEl>
                  <p:spTgt spid="6"/>
                </p:tgtEl>
              </p:cMediaNode>
            </p:audio>
            <p:audio>
              <p:cMediaNode vol="10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A8D70-4623-DA4D-8BFC-0F5F3EEA7BEF}"/>
              </a:ext>
            </a:extLst>
          </p:cNvPr>
          <p:cNvSpPr>
            <a:spLocks noGrp="1"/>
          </p:cNvSpPr>
          <p:nvPr>
            <p:ph type="title"/>
          </p:nvPr>
        </p:nvSpPr>
        <p:spPr/>
        <p:txBody>
          <a:bodyPr/>
          <a:lstStyle/>
          <a:p>
            <a:r>
              <a:rPr lang="en-US" dirty="0"/>
              <a:t>State-of-the-Art Runtime Overheads</a:t>
            </a:r>
          </a:p>
        </p:txBody>
      </p:sp>
      <p:sp>
        <p:nvSpPr>
          <p:cNvPr id="3" name="Content Placeholder 2">
            <a:extLst>
              <a:ext uri="{FF2B5EF4-FFF2-40B4-BE49-F238E27FC236}">
                <a16:creationId xmlns:a16="http://schemas.microsoft.com/office/drawing/2014/main" id="{1445E0FA-3C50-EF40-98DB-2873F1BF6F07}"/>
              </a:ext>
            </a:extLst>
          </p:cNvPr>
          <p:cNvSpPr>
            <a:spLocks noGrp="1"/>
          </p:cNvSpPr>
          <p:nvPr>
            <p:ph idx="1"/>
          </p:nvPr>
        </p:nvSpPr>
        <p:spPr>
          <a:xfrm>
            <a:off x="593773" y="3994568"/>
            <a:ext cx="10972799" cy="2217488"/>
          </a:xfrm>
        </p:spPr>
        <p:txBody>
          <a:bodyPr anchor="ctr">
            <a:normAutofit lnSpcReduction="10000"/>
          </a:bodyPr>
          <a:lstStyle/>
          <a:p>
            <a:r>
              <a:rPr lang="en-US" sz="2400" dirty="0"/>
              <a:t>CHERI-compatible SPEC CPU2006 benchmarks</a:t>
            </a:r>
          </a:p>
          <a:p>
            <a:pPr lvl="1">
              <a:spcBef>
                <a:spcPts val="200"/>
              </a:spcBef>
              <a:spcAft>
                <a:spcPts val="200"/>
              </a:spcAft>
            </a:pPr>
            <a:r>
              <a:rPr lang="en-US" i="1" dirty="0"/>
              <a:t>Without</a:t>
            </a:r>
            <a:r>
              <a:rPr lang="en-US" dirty="0"/>
              <a:t> second thread, geomean is </a:t>
            </a:r>
            <a:r>
              <a:rPr lang="en-US" dirty="0">
                <a:solidFill>
                  <a:srgbClr val="0A00A1"/>
                </a:solidFill>
              </a:rPr>
              <a:t>5.8%</a:t>
            </a:r>
            <a:r>
              <a:rPr lang="en-US" dirty="0"/>
              <a:t> </a:t>
            </a:r>
            <a:r>
              <a:rPr lang="en-US" sz="2400" dirty="0"/>
              <a:t>(worst 26.2%).</a:t>
            </a:r>
            <a:endParaRPr lang="en-US" sz="2400" dirty="0">
              <a:solidFill>
                <a:srgbClr val="0A00A1"/>
              </a:solidFill>
            </a:endParaRPr>
          </a:p>
          <a:p>
            <a:pPr lvl="1">
              <a:spcBef>
                <a:spcPts val="200"/>
              </a:spcBef>
              <a:spcAft>
                <a:spcPts val="200"/>
              </a:spcAft>
            </a:pPr>
            <a:r>
              <a:rPr lang="en-US" i="1" dirty="0"/>
              <a:t>With</a:t>
            </a:r>
            <a:r>
              <a:rPr lang="en-US" dirty="0"/>
              <a:t> second thread and core, geomean </a:t>
            </a:r>
            <a:r>
              <a:rPr lang="en-US" b="1" dirty="0">
                <a:solidFill>
                  <a:srgbClr val="00A100"/>
                </a:solidFill>
              </a:rPr>
              <a:t>1.9%</a:t>
            </a:r>
            <a:r>
              <a:rPr lang="en-US" dirty="0"/>
              <a:t> </a:t>
            </a:r>
            <a:r>
              <a:rPr lang="en-US" sz="2400" dirty="0"/>
              <a:t>(worst 8.9%).</a:t>
            </a:r>
          </a:p>
          <a:p>
            <a:pPr lvl="1">
              <a:spcBef>
                <a:spcPts val="200"/>
              </a:spcBef>
              <a:spcAft>
                <a:spcPts val="200"/>
              </a:spcAft>
            </a:pPr>
            <a:r>
              <a:rPr lang="en-US" sz="2400" dirty="0"/>
              <a:t>When offloading, pause times 10-20% of single-thread sweep typical.</a:t>
            </a:r>
          </a:p>
          <a:p>
            <a:r>
              <a:rPr lang="en-US" sz="2400" dirty="0"/>
              <a:t>Applications unmodified beyond existing small patches for CheriABI compatibility.</a:t>
            </a:r>
          </a:p>
        </p:txBody>
      </p:sp>
      <p:sp>
        <p:nvSpPr>
          <p:cNvPr id="4" name="Slide Number Placeholder 3">
            <a:extLst>
              <a:ext uri="{FF2B5EF4-FFF2-40B4-BE49-F238E27FC236}">
                <a16:creationId xmlns:a16="http://schemas.microsoft.com/office/drawing/2014/main" id="{44C02122-1DA9-9B47-BA72-0D81D168B186}"/>
              </a:ext>
            </a:extLst>
          </p:cNvPr>
          <p:cNvSpPr>
            <a:spLocks noGrp="1"/>
          </p:cNvSpPr>
          <p:nvPr>
            <p:ph type="sldNum" sz="quarter" idx="12"/>
          </p:nvPr>
        </p:nvSpPr>
        <p:spPr/>
        <p:txBody>
          <a:bodyPr/>
          <a:lstStyle/>
          <a:p>
            <a:fld id="{69F7022F-BFDE-A24F-8B41-A294A002DD0C}" type="slidenum">
              <a:rPr lang="en-US" smtClean="0"/>
              <a:t>17</a:t>
            </a:fld>
            <a:endParaRPr lang="en-US"/>
          </a:p>
        </p:txBody>
      </p:sp>
      <p:pic>
        <p:nvPicPr>
          <p:cNvPr id="11" name="Picture 10">
            <a:extLst>
              <a:ext uri="{FF2B5EF4-FFF2-40B4-BE49-F238E27FC236}">
                <a16:creationId xmlns:a16="http://schemas.microsoft.com/office/drawing/2014/main" id="{F63AD264-7DA2-A449-8100-D1A9F3203944}"/>
              </a:ext>
            </a:extLst>
          </p:cNvPr>
          <p:cNvPicPr>
            <a:picLocks noChangeAspect="1"/>
          </p:cNvPicPr>
          <p:nvPr/>
        </p:nvPicPr>
        <p:blipFill>
          <a:blip r:embed="rId7"/>
          <a:stretch>
            <a:fillRect/>
          </a:stretch>
        </p:blipFill>
        <p:spPr>
          <a:xfrm>
            <a:off x="0" y="1153531"/>
            <a:ext cx="12192000" cy="2841037"/>
          </a:xfrm>
          <a:prstGeom prst="rect">
            <a:avLst/>
          </a:prstGeom>
        </p:spPr>
      </p:pic>
      <p:pic>
        <p:nvPicPr>
          <p:cNvPr id="5" name="overhead-runtime-01.m4a" descr="overhead-runtime-01.m4a">
            <a:hlinkClick r:id="" action="ppaction://media"/>
            <a:extLst>
              <a:ext uri="{FF2B5EF4-FFF2-40B4-BE49-F238E27FC236}">
                <a16:creationId xmlns:a16="http://schemas.microsoft.com/office/drawing/2014/main" id="{ABDFCC6E-9941-524F-984B-20F1E8A519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0172" y="3994568"/>
            <a:ext cx="812800" cy="812800"/>
          </a:xfrm>
          <a:prstGeom prst="rect">
            <a:avLst/>
          </a:prstGeom>
        </p:spPr>
      </p:pic>
      <p:pic>
        <p:nvPicPr>
          <p:cNvPr id="6" name="overhead-runtime-02.m4a" descr="overhead-runtime-02.m4a">
            <a:hlinkClick r:id="" action="ppaction://media"/>
            <a:extLst>
              <a:ext uri="{FF2B5EF4-FFF2-40B4-BE49-F238E27FC236}">
                <a16:creationId xmlns:a16="http://schemas.microsoft.com/office/drawing/2014/main" id="{AFC827D5-1EDA-B245-805D-D538ECD029B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0172" y="4807368"/>
            <a:ext cx="812800" cy="812800"/>
          </a:xfrm>
          <a:prstGeom prst="rect">
            <a:avLst/>
          </a:prstGeom>
        </p:spPr>
      </p:pic>
    </p:spTree>
    <p:extLst>
      <p:ext uri="{BB962C8B-B14F-4D97-AF65-F5344CB8AC3E}">
        <p14:creationId xmlns:p14="http://schemas.microsoft.com/office/powerpoint/2010/main" val="838006319"/>
      </p:ext>
    </p:extLst>
  </p:cSld>
  <p:clrMapOvr>
    <a:masterClrMapping/>
  </p:clrMapOvr>
  <mc:AlternateContent xmlns:mc="http://schemas.openxmlformats.org/markup-compatibility/2006">
    <mc:Choice xmlns:p14="http://schemas.microsoft.com/office/powerpoint/2010/main" Requires="p14">
      <p:transition spd="slow" p14:dur="2000" advTm="29500"/>
    </mc:Choice>
    <mc:Fallback>
      <p:transition spd="slow" advTm="2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613" fill="hold"/>
                                        <p:tgtEl>
                                          <p:spTgt spid="5"/>
                                        </p:tgtEl>
                                      </p:cBhvr>
                                    </p:cmd>
                                  </p:childTnLst>
                                </p:cTn>
                              </p:par>
                            </p:childTnLst>
                          </p:cTn>
                        </p:par>
                        <p:par>
                          <p:cTn id="7" fill="hold">
                            <p:stCondLst>
                              <p:cond delay="18113"/>
                            </p:stCondLst>
                            <p:childTnLst>
                              <p:par>
                                <p:cTn id="8" presetID="1" presetClass="entr" presetSubtype="0" fill="hold" nodeType="after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par>
                                <p:cTn id="10" presetID="1" presetClass="mediacall" presetSubtype="0" fill="hold" nodeType="withEffect">
                                  <p:stCondLst>
                                    <p:cond delay="250"/>
                                  </p:stCondLst>
                                  <p:childTnLst>
                                    <p:cmd type="call" cmd="playFrom(0.0)">
                                      <p:cBhvr>
                                        <p:cTn id="11" dur="9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5"/>
                </p:tgtEl>
              </p:cMediaNode>
            </p:audio>
            <p:audio>
              <p:cMediaNode vol="10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A26-F0C0-F74E-808C-77F6846C06DB}"/>
              </a:ext>
            </a:extLst>
          </p:cNvPr>
          <p:cNvSpPr>
            <a:spLocks noGrp="1"/>
          </p:cNvSpPr>
          <p:nvPr>
            <p:ph type="title"/>
          </p:nvPr>
        </p:nvSpPr>
        <p:spPr/>
        <p:txBody>
          <a:bodyPr/>
          <a:lstStyle/>
          <a:p>
            <a:r>
              <a:rPr lang="en-US"/>
              <a:t>Memory Occupancy Overheads</a:t>
            </a:r>
          </a:p>
        </p:txBody>
      </p:sp>
      <p:sp>
        <p:nvSpPr>
          <p:cNvPr id="4" name="Slide Number Placeholder 3">
            <a:extLst>
              <a:ext uri="{FF2B5EF4-FFF2-40B4-BE49-F238E27FC236}">
                <a16:creationId xmlns:a16="http://schemas.microsoft.com/office/drawing/2014/main" id="{195130C5-872F-9E49-A4C1-A5A6463749FA}"/>
              </a:ext>
            </a:extLst>
          </p:cNvPr>
          <p:cNvSpPr>
            <a:spLocks noGrp="1"/>
          </p:cNvSpPr>
          <p:nvPr>
            <p:ph type="sldNum" sz="quarter" idx="12"/>
          </p:nvPr>
        </p:nvSpPr>
        <p:spPr/>
        <p:txBody>
          <a:bodyPr/>
          <a:lstStyle/>
          <a:p>
            <a:fld id="{69F7022F-BFDE-A24F-8B41-A294A002DD0C}" type="slidenum">
              <a:rPr lang="en-US" smtClean="0"/>
              <a:t>18</a:t>
            </a:fld>
            <a:endParaRPr lang="en-US"/>
          </a:p>
        </p:txBody>
      </p:sp>
      <p:pic>
        <p:nvPicPr>
          <p:cNvPr id="18" name="Content Placeholder 17">
            <a:extLst>
              <a:ext uri="{FF2B5EF4-FFF2-40B4-BE49-F238E27FC236}">
                <a16:creationId xmlns:a16="http://schemas.microsoft.com/office/drawing/2014/main" id="{FC556061-CB11-AA46-B66E-23AC6B6AF88E}"/>
              </a:ext>
            </a:extLst>
          </p:cNvPr>
          <p:cNvPicPr>
            <a:picLocks noGrp="1" noChangeAspect="1"/>
          </p:cNvPicPr>
          <p:nvPr>
            <p:ph idx="1"/>
          </p:nvPr>
        </p:nvPicPr>
        <p:blipFill>
          <a:blip r:embed="rId5"/>
          <a:stretch>
            <a:fillRect/>
          </a:stretch>
        </p:blipFill>
        <p:spPr>
          <a:xfrm>
            <a:off x="0" y="1144375"/>
            <a:ext cx="12192000" cy="2841037"/>
          </a:xfrm>
        </p:spPr>
      </p:pic>
      <p:sp>
        <p:nvSpPr>
          <p:cNvPr id="19" name="Content Placeholder 2">
            <a:extLst>
              <a:ext uri="{FF2B5EF4-FFF2-40B4-BE49-F238E27FC236}">
                <a16:creationId xmlns:a16="http://schemas.microsoft.com/office/drawing/2014/main" id="{7E0A39D7-228E-6245-A71E-6A7D519B752B}"/>
              </a:ext>
            </a:extLst>
          </p:cNvPr>
          <p:cNvSpPr txBox="1">
            <a:spLocks/>
          </p:cNvSpPr>
          <p:nvPr/>
        </p:nvSpPr>
        <p:spPr>
          <a:xfrm>
            <a:off x="593773" y="3994567"/>
            <a:ext cx="10972799" cy="2361785"/>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3pPr>
            <a:lvl4pPr marL="16002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4pPr>
            <a:lvl5pPr marL="20574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Generally: reasonably close to target, w/ some outliers.</a:t>
            </a:r>
          </a:p>
          <a:p>
            <a:pPr lvl="1">
              <a:spcBef>
                <a:spcPts val="200"/>
              </a:spcBef>
              <a:spcAft>
                <a:spcPts val="200"/>
              </a:spcAft>
            </a:pPr>
            <a:r>
              <a:rPr lang="en-US" sz="2400" dirty="0"/>
              <a:t>MT/MP requires more memory due to allocations made during sweep.</a:t>
            </a:r>
          </a:p>
          <a:p>
            <a:pPr lvl="1">
              <a:spcBef>
                <a:spcPts val="200"/>
              </a:spcBef>
              <a:spcAft>
                <a:spcPts val="200"/>
              </a:spcAft>
            </a:pPr>
            <a:r>
              <a:rPr lang="en-US" sz="2200" dirty="0" err="1">
                <a:latin typeface="Consolas" panose="020B0609020204030204" pitchFamily="49" charset="0"/>
                <a:cs typeface="Consolas" panose="020B0609020204030204" pitchFamily="49" charset="0"/>
              </a:rPr>
              <a:t>hmmer</a:t>
            </a:r>
            <a:r>
              <a:rPr lang="en-US" sz="2200" dirty="0"/>
              <a:t>, </a:t>
            </a:r>
            <a:r>
              <a:rPr lang="en-US" sz="2200" dirty="0" err="1">
                <a:latin typeface="Consolas" panose="020B0609020204030204" pitchFamily="49" charset="0"/>
                <a:cs typeface="Consolas" panose="020B0609020204030204" pitchFamily="49" charset="0"/>
              </a:rPr>
              <a:t>omnetpp</a:t>
            </a:r>
            <a:r>
              <a:rPr lang="en-US" sz="2200" dirty="0"/>
              <a:t> appear to tickle reuse issues in underlying allocator.</a:t>
            </a:r>
          </a:p>
        </p:txBody>
      </p:sp>
      <p:pic>
        <p:nvPicPr>
          <p:cNvPr id="3" name="overheads-rss.m4a" descr="overheads-rss.m4a">
            <a:hlinkClick r:id="" action="ppaction://media"/>
            <a:extLst>
              <a:ext uri="{FF2B5EF4-FFF2-40B4-BE49-F238E27FC236}">
                <a16:creationId xmlns:a16="http://schemas.microsoft.com/office/drawing/2014/main" id="{64824458-9B84-B24B-813E-2EF2CBBD75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0172" y="3985412"/>
            <a:ext cx="812800" cy="812800"/>
          </a:xfrm>
          <a:prstGeom prst="rect">
            <a:avLst/>
          </a:prstGeom>
        </p:spPr>
      </p:pic>
    </p:spTree>
    <p:extLst>
      <p:ext uri="{BB962C8B-B14F-4D97-AF65-F5344CB8AC3E}">
        <p14:creationId xmlns:p14="http://schemas.microsoft.com/office/powerpoint/2010/main" val="4167484287"/>
      </p:ext>
    </p:extLst>
  </p:cSld>
  <p:clrMapOvr>
    <a:masterClrMapping/>
  </p:clrMapOvr>
  <mc:AlternateContent xmlns:mc="http://schemas.openxmlformats.org/markup-compatibility/2006">
    <mc:Choice xmlns:p14="http://schemas.microsoft.com/office/powerpoint/2010/main" Requires="p14">
      <p:transition spd="slow" p14:dur="2000" advTm="30500"/>
    </mc:Choice>
    <mc:Fallback>
      <p:transition spd="slow" advTm="3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D78D-1AF5-F642-ABB9-8DC5745FDB7A}"/>
              </a:ext>
            </a:extLst>
          </p:cNvPr>
          <p:cNvSpPr>
            <a:spLocks noGrp="1"/>
          </p:cNvSpPr>
          <p:nvPr>
            <p:ph type="title"/>
          </p:nvPr>
        </p:nvSpPr>
        <p:spPr/>
        <p:txBody>
          <a:bodyPr/>
          <a:lstStyle/>
          <a:p>
            <a:r>
              <a:rPr lang="en-US"/>
              <a:t>DRAM Traffic Overheads</a:t>
            </a:r>
          </a:p>
        </p:txBody>
      </p:sp>
      <p:sp>
        <p:nvSpPr>
          <p:cNvPr id="3" name="Content Placeholder 2">
            <a:extLst>
              <a:ext uri="{FF2B5EF4-FFF2-40B4-BE49-F238E27FC236}">
                <a16:creationId xmlns:a16="http://schemas.microsoft.com/office/drawing/2014/main" id="{9D257E11-76CD-7C4E-A2A2-2ACDB958B2E1}"/>
              </a:ext>
            </a:extLst>
          </p:cNvPr>
          <p:cNvSpPr>
            <a:spLocks noGrp="1"/>
          </p:cNvSpPr>
          <p:nvPr>
            <p:ph idx="1"/>
          </p:nvPr>
        </p:nvSpPr>
        <p:spPr>
          <a:xfrm>
            <a:off x="347472" y="3429000"/>
            <a:ext cx="11594591" cy="2927351"/>
          </a:xfrm>
        </p:spPr>
        <p:txBody>
          <a:bodyPr anchor="ctr">
            <a:normAutofit fontScale="92500" lnSpcReduction="20000"/>
          </a:bodyPr>
          <a:lstStyle/>
          <a:p>
            <a:r>
              <a:rPr lang="en-US" sz="3000" dirty="0"/>
              <a:t>Cycle times aren’t everything.  DRAM traffic is </a:t>
            </a:r>
            <a:r>
              <a:rPr lang="en-US" sz="3000" i="1" dirty="0"/>
              <a:t>power-hungry</a:t>
            </a:r>
            <a:r>
              <a:rPr lang="en-US" sz="3000" dirty="0"/>
              <a:t>.</a:t>
            </a:r>
          </a:p>
          <a:p>
            <a:r>
              <a:rPr lang="en-US" sz="3000" dirty="0"/>
              <a:t>Most workloads showed relatively little perturbation (0-5%).</a:t>
            </a:r>
          </a:p>
          <a:p>
            <a:pPr lvl="1">
              <a:spcBef>
                <a:spcPts val="200"/>
              </a:spcBef>
              <a:spcAft>
                <a:spcPts val="200"/>
              </a:spcAft>
            </a:pPr>
            <a:r>
              <a:rPr lang="en-US" sz="2400" dirty="0"/>
              <a:t>Heap size matters less than churn rate.</a:t>
            </a:r>
          </a:p>
          <a:p>
            <a:r>
              <a:rPr lang="en-US" sz="3000" dirty="0"/>
              <a:t>Allocator heavy workloads…</a:t>
            </a:r>
          </a:p>
          <a:p>
            <a:pPr lvl="1"/>
            <a:r>
              <a:rPr lang="en-US" dirty="0"/>
              <a:t>15-30% overheads for single-threaded revocation; 30-45% for offloaded.</a:t>
            </a:r>
          </a:p>
          <a:p>
            <a:pPr lvl="1">
              <a:spcBef>
                <a:spcPts val="200"/>
              </a:spcBef>
              <a:spcAft>
                <a:spcPts val="200"/>
              </a:spcAft>
            </a:pPr>
            <a:r>
              <a:rPr lang="en-US" dirty="0"/>
              <a:t>5-10% overheads for mere act of quarantining; bad malloc placement policy?</a:t>
            </a:r>
          </a:p>
        </p:txBody>
      </p:sp>
      <p:sp>
        <p:nvSpPr>
          <p:cNvPr id="4" name="Slide Number Placeholder 3">
            <a:extLst>
              <a:ext uri="{FF2B5EF4-FFF2-40B4-BE49-F238E27FC236}">
                <a16:creationId xmlns:a16="http://schemas.microsoft.com/office/drawing/2014/main" id="{07B846FD-C3AA-EA45-8763-24C34E11B127}"/>
              </a:ext>
            </a:extLst>
          </p:cNvPr>
          <p:cNvSpPr>
            <a:spLocks noGrp="1"/>
          </p:cNvSpPr>
          <p:nvPr>
            <p:ph type="sldNum" sz="quarter" idx="12"/>
          </p:nvPr>
        </p:nvSpPr>
        <p:spPr/>
        <p:txBody>
          <a:bodyPr/>
          <a:lstStyle/>
          <a:p>
            <a:fld id="{69F7022F-BFDE-A24F-8B41-A294A002DD0C}" type="slidenum">
              <a:rPr lang="en-US" smtClean="0"/>
              <a:t>19</a:t>
            </a:fld>
            <a:endParaRPr lang="en-US"/>
          </a:p>
        </p:txBody>
      </p:sp>
      <p:pic>
        <p:nvPicPr>
          <p:cNvPr id="7" name="Picture 6">
            <a:extLst>
              <a:ext uri="{FF2B5EF4-FFF2-40B4-BE49-F238E27FC236}">
                <a16:creationId xmlns:a16="http://schemas.microsoft.com/office/drawing/2014/main" id="{23200B5A-BBA7-6E47-929A-A53886022D7F}"/>
              </a:ext>
            </a:extLst>
          </p:cNvPr>
          <p:cNvPicPr>
            <a:picLocks noChangeAspect="1"/>
          </p:cNvPicPr>
          <p:nvPr/>
        </p:nvPicPr>
        <p:blipFill>
          <a:blip r:embed="rId5"/>
          <a:stretch>
            <a:fillRect/>
          </a:stretch>
        </p:blipFill>
        <p:spPr>
          <a:xfrm>
            <a:off x="593775" y="864691"/>
            <a:ext cx="11004452" cy="2564309"/>
          </a:xfrm>
          <a:prstGeom prst="rect">
            <a:avLst/>
          </a:prstGeom>
        </p:spPr>
      </p:pic>
      <p:pic>
        <p:nvPicPr>
          <p:cNvPr id="5" name="dram-overheads.m4a" descr="dram-overheads.m4a">
            <a:hlinkClick r:id="" action="ppaction://media"/>
            <a:extLst>
              <a:ext uri="{FF2B5EF4-FFF2-40B4-BE49-F238E27FC236}">
                <a16:creationId xmlns:a16="http://schemas.microsoft.com/office/drawing/2014/main" id="{47F98939-7062-574C-A0F9-CC7DC0EE7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1827" y="3433862"/>
            <a:ext cx="812800" cy="812800"/>
          </a:xfrm>
          <a:prstGeom prst="rect">
            <a:avLst/>
          </a:prstGeom>
        </p:spPr>
      </p:pic>
    </p:spTree>
    <p:extLst>
      <p:ext uri="{BB962C8B-B14F-4D97-AF65-F5344CB8AC3E}">
        <p14:creationId xmlns:p14="http://schemas.microsoft.com/office/powerpoint/2010/main" val="4118679191"/>
      </p:ext>
    </p:extLst>
  </p:cSld>
  <p:clrMapOvr>
    <a:masterClrMapping/>
  </p:clrMapOvr>
  <mc:AlternateContent xmlns:mc="http://schemas.openxmlformats.org/markup-compatibility/2006">
    <mc:Choice xmlns:p14="http://schemas.microsoft.com/office/powerpoint/2010/main" Requires="p14">
      <p:transition spd="slow" p14:dur="2000" advTm="43500"/>
    </mc:Choice>
    <mc:Fallback>
      <p:transition spd="slow" advTm="4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2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5855-A87D-764B-BBCF-EEEDE3AC941F}"/>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C79D0795-7F80-814D-9E78-7B467DC987EB}"/>
              </a:ext>
            </a:extLst>
          </p:cNvPr>
          <p:cNvSpPr>
            <a:spLocks noGrp="1"/>
          </p:cNvSpPr>
          <p:nvPr>
            <p:ph idx="1"/>
          </p:nvPr>
        </p:nvSpPr>
        <p:spPr>
          <a:xfrm>
            <a:off x="593773" y="1556102"/>
            <a:ext cx="10972800" cy="4800249"/>
          </a:xfrm>
        </p:spPr>
        <p:txBody>
          <a:bodyPr anchor="ctr">
            <a:normAutofit/>
          </a:bodyPr>
          <a:lstStyle/>
          <a:p>
            <a:r>
              <a:rPr lang="en-US" dirty="0"/>
              <a:t>Memory Safety Trifecta</a:t>
            </a:r>
          </a:p>
          <a:p>
            <a:r>
              <a:rPr lang="en-US" dirty="0"/>
              <a:t>CHERI Architecture, *nix on CHERI, Sweeping Revocation</a:t>
            </a:r>
          </a:p>
          <a:p>
            <a:r>
              <a:rPr lang="en-US" dirty="0"/>
              <a:t>Instantiating the CHERIvoke Algorithm</a:t>
            </a:r>
          </a:p>
          <a:p>
            <a:r>
              <a:rPr lang="en-US" dirty="0"/>
              <a:t>Mostly-Concurrent Revocation</a:t>
            </a:r>
          </a:p>
          <a:p>
            <a:r>
              <a:rPr lang="en-US" dirty="0"/>
              <a:t>Assessing Correctness, Performance Results</a:t>
            </a:r>
          </a:p>
        </p:txBody>
      </p:sp>
      <p:sp>
        <p:nvSpPr>
          <p:cNvPr id="4" name="Slide Number Placeholder 3">
            <a:extLst>
              <a:ext uri="{FF2B5EF4-FFF2-40B4-BE49-F238E27FC236}">
                <a16:creationId xmlns:a16="http://schemas.microsoft.com/office/drawing/2014/main" id="{A35D397C-2068-5A48-8DAD-9F2C2F46C8E3}"/>
              </a:ext>
            </a:extLst>
          </p:cNvPr>
          <p:cNvSpPr>
            <a:spLocks noGrp="1"/>
          </p:cNvSpPr>
          <p:nvPr>
            <p:ph type="sldNum" sz="quarter" idx="12"/>
          </p:nvPr>
        </p:nvSpPr>
        <p:spPr/>
        <p:txBody>
          <a:bodyPr/>
          <a:lstStyle/>
          <a:p>
            <a:fld id="{69F7022F-BFDE-A24F-8B41-A294A002DD0C}" type="slidenum">
              <a:rPr lang="en-US" smtClean="0"/>
              <a:t>2</a:t>
            </a:fld>
            <a:endParaRPr lang="en-US"/>
          </a:p>
        </p:txBody>
      </p:sp>
      <p:pic>
        <p:nvPicPr>
          <p:cNvPr id="5" name="2-01.m4a" descr="2-01.m4a">
            <a:hlinkClick r:id="" action="ppaction://media"/>
            <a:extLst>
              <a:ext uri="{FF2B5EF4-FFF2-40B4-BE49-F238E27FC236}">
                <a16:creationId xmlns:a16="http://schemas.microsoft.com/office/drawing/2014/main" id="{C2253B9F-1897-584C-A501-89C1E61981A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0173" y="404780"/>
            <a:ext cx="812800" cy="812800"/>
          </a:xfrm>
          <a:prstGeom prst="rect">
            <a:avLst/>
          </a:prstGeom>
        </p:spPr>
      </p:pic>
      <p:pic>
        <p:nvPicPr>
          <p:cNvPr id="6" name="2-02.m4a" descr="2-02.m4a">
            <a:hlinkClick r:id="" action="ppaction://media"/>
            <a:extLst>
              <a:ext uri="{FF2B5EF4-FFF2-40B4-BE49-F238E27FC236}">
                <a16:creationId xmlns:a16="http://schemas.microsoft.com/office/drawing/2014/main" id="{77EEB11E-69AD-4A4C-AD1B-7BC703E5B70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160173" y="1247397"/>
            <a:ext cx="812800" cy="812800"/>
          </a:xfrm>
          <a:prstGeom prst="rect">
            <a:avLst/>
          </a:prstGeom>
        </p:spPr>
      </p:pic>
      <p:pic>
        <p:nvPicPr>
          <p:cNvPr id="7" name="2-03.m4a" descr="2-03.m4a">
            <a:hlinkClick r:id="" action="ppaction://media"/>
            <a:extLst>
              <a:ext uri="{FF2B5EF4-FFF2-40B4-BE49-F238E27FC236}">
                <a16:creationId xmlns:a16="http://schemas.microsoft.com/office/drawing/2014/main" id="{F2BDCB04-B4E3-6349-860F-9E5AB8A5341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160173" y="2060197"/>
            <a:ext cx="812800" cy="812800"/>
          </a:xfrm>
          <a:prstGeom prst="rect">
            <a:avLst/>
          </a:prstGeom>
        </p:spPr>
      </p:pic>
      <p:pic>
        <p:nvPicPr>
          <p:cNvPr id="8" name="2-04.m4a" descr="2-04.m4a">
            <a:hlinkClick r:id="" action="ppaction://media"/>
            <a:extLst>
              <a:ext uri="{FF2B5EF4-FFF2-40B4-BE49-F238E27FC236}">
                <a16:creationId xmlns:a16="http://schemas.microsoft.com/office/drawing/2014/main" id="{0D8C645F-DAF6-C64E-AD59-33A505C6FB13}"/>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160173" y="2869168"/>
            <a:ext cx="812800" cy="812800"/>
          </a:xfrm>
          <a:prstGeom prst="rect">
            <a:avLst/>
          </a:prstGeom>
        </p:spPr>
      </p:pic>
      <p:pic>
        <p:nvPicPr>
          <p:cNvPr id="9" name="2-05.m4a" descr="2-05.m4a">
            <a:hlinkClick r:id="" action="ppaction://media"/>
            <a:extLst>
              <a:ext uri="{FF2B5EF4-FFF2-40B4-BE49-F238E27FC236}">
                <a16:creationId xmlns:a16="http://schemas.microsoft.com/office/drawing/2014/main" id="{BB997752-2457-A041-8935-18D47B461F5C}"/>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1160173" y="3681968"/>
            <a:ext cx="812800" cy="812800"/>
          </a:xfrm>
          <a:prstGeom prst="rect">
            <a:avLst/>
          </a:prstGeom>
        </p:spPr>
      </p:pic>
      <p:pic>
        <p:nvPicPr>
          <p:cNvPr id="11" name="2-06.m4a" descr="2-06.m4a">
            <a:hlinkClick r:id="" action="ppaction://media"/>
            <a:extLst>
              <a:ext uri="{FF2B5EF4-FFF2-40B4-BE49-F238E27FC236}">
                <a16:creationId xmlns:a16="http://schemas.microsoft.com/office/drawing/2014/main" id="{0E38F467-B8F0-5343-AC36-038D7BD0678B}"/>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1160173" y="4490939"/>
            <a:ext cx="812800" cy="812800"/>
          </a:xfrm>
          <a:prstGeom prst="rect">
            <a:avLst/>
          </a:prstGeom>
        </p:spPr>
      </p:pic>
    </p:spTree>
    <p:extLst>
      <p:ext uri="{BB962C8B-B14F-4D97-AF65-F5344CB8AC3E}">
        <p14:creationId xmlns:p14="http://schemas.microsoft.com/office/powerpoint/2010/main" val="3816502332"/>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543" fill="hold"/>
                                        <p:tgtEl>
                                          <p:spTgt spid="5"/>
                                        </p:tgtEl>
                                      </p:cBhvr>
                                    </p:cmd>
                                  </p:childTnLst>
                                </p:cTn>
                              </p:par>
                            </p:childTnLst>
                          </p:cTn>
                        </p:par>
                        <p:par>
                          <p:cTn id="7" fill="hold">
                            <p:stCondLst>
                              <p:cond delay="3043"/>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mediacall" presetSubtype="0" fill="hold" nodeType="withEffect">
                                  <p:stCondLst>
                                    <p:cond delay="100"/>
                                  </p:stCondLst>
                                  <p:childTnLst>
                                    <p:cmd type="call" cmd="playFrom(0.0)">
                                      <p:cBhvr>
                                        <p:cTn id="11" dur="2880" fill="hold"/>
                                        <p:tgtEl>
                                          <p:spTgt spid="6"/>
                                        </p:tgtEl>
                                      </p:cBhvr>
                                    </p:cmd>
                                  </p:childTnLst>
                                </p:cTn>
                              </p:par>
                            </p:childTnLst>
                          </p:cTn>
                        </p:par>
                        <p:par>
                          <p:cTn id="12" fill="hold">
                            <p:stCondLst>
                              <p:cond delay="6023"/>
                            </p:stCondLst>
                            <p:childTnLst>
                              <p:par>
                                <p:cTn id="13" presetID="1"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mediacall" presetSubtype="0" fill="hold" nodeType="withEffect">
                                  <p:stCondLst>
                                    <p:cond delay="100"/>
                                  </p:stCondLst>
                                  <p:childTnLst>
                                    <p:cmd type="call" cmd="playFrom(0.0)">
                                      <p:cBhvr>
                                        <p:cTn id="16" dur="9556" fill="hold"/>
                                        <p:tgtEl>
                                          <p:spTgt spid="7"/>
                                        </p:tgtEl>
                                      </p:cBhvr>
                                    </p:cmd>
                                  </p:childTnLst>
                                </p:cTn>
                              </p:par>
                            </p:childTnLst>
                          </p:cTn>
                        </p:par>
                        <p:par>
                          <p:cTn id="17" fill="hold">
                            <p:stCondLst>
                              <p:cond delay="15679"/>
                            </p:stCondLst>
                            <p:childTnLst>
                              <p:par>
                                <p:cTn id="18" presetID="1"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mediacall" presetSubtype="0" fill="hold" nodeType="withEffect">
                                  <p:stCondLst>
                                    <p:cond delay="100"/>
                                  </p:stCondLst>
                                  <p:childTnLst>
                                    <p:cmd type="call" cmd="playFrom(0.0)">
                                      <p:cBhvr>
                                        <p:cTn id="21" dur="5533" fill="hold"/>
                                        <p:tgtEl>
                                          <p:spTgt spid="8"/>
                                        </p:tgtEl>
                                      </p:cBhvr>
                                    </p:cmd>
                                  </p:childTnLst>
                                </p:cTn>
                              </p:par>
                            </p:childTnLst>
                          </p:cTn>
                        </p:par>
                        <p:par>
                          <p:cTn id="22" fill="hold">
                            <p:stCondLst>
                              <p:cond delay="21312"/>
                            </p:stCondLst>
                            <p:childTnLst>
                              <p:par>
                                <p:cTn id="23" presetID="1"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mediacall" presetSubtype="0" fill="hold" nodeType="withEffect">
                                  <p:stCondLst>
                                    <p:cond delay="250"/>
                                  </p:stCondLst>
                                  <p:childTnLst>
                                    <p:cmd type="call" cmd="playFrom(0.0)">
                                      <p:cBhvr>
                                        <p:cTn id="26" dur="5245" fill="hold"/>
                                        <p:tgtEl>
                                          <p:spTgt spid="9"/>
                                        </p:tgtEl>
                                      </p:cBhvr>
                                    </p:cmd>
                                  </p:childTnLst>
                                </p:cTn>
                              </p:par>
                            </p:childTnLst>
                          </p:cTn>
                        </p:par>
                        <p:par>
                          <p:cTn id="27" fill="hold">
                            <p:stCondLst>
                              <p:cond delay="26807"/>
                            </p:stCondLst>
                            <p:childTnLst>
                              <p:par>
                                <p:cTn id="28" presetID="1"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par>
                                <p:cTn id="30" presetID="1" presetClass="mediacall" presetSubtype="0" fill="hold" nodeType="withEffect">
                                  <p:stCondLst>
                                    <p:cond delay="250"/>
                                  </p:stCondLst>
                                  <p:childTnLst>
                                    <p:cmd type="call" cmd="playFrom(0.0)">
                                      <p:cBhvr>
                                        <p:cTn id="31" dur="36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2" fill="hold" display="0">
                  <p:stCondLst>
                    <p:cond delay="indefinite"/>
                  </p:stCondLst>
                  <p:endCondLst>
                    <p:cond evt="onStopAudio" delay="0">
                      <p:tgtEl>
                        <p:sldTgt/>
                      </p:tgtEl>
                    </p:cond>
                  </p:endCondLst>
                </p:cTn>
                <p:tgtEl>
                  <p:spTgt spid="5"/>
                </p:tgtEl>
              </p:cMediaNode>
            </p:audio>
            <p:audio>
              <p:cMediaNode vol="100000" showWhenStopped="0">
                <p:cTn id="33" fill="hold" display="0">
                  <p:stCondLst>
                    <p:cond delay="indefinite"/>
                  </p:stCondLst>
                  <p:endCondLst>
                    <p:cond evt="onStopAudio" delay="0">
                      <p:tgtEl>
                        <p:sldTgt/>
                      </p:tgtEl>
                    </p:cond>
                  </p:endCondLst>
                </p:cTn>
                <p:tgtEl>
                  <p:spTgt spid="6"/>
                </p:tgtEl>
              </p:cMediaNode>
            </p:audio>
            <p:audio>
              <p:cMediaNode vol="100000" showWhenStopped="0">
                <p:cTn id="34" fill="hold" display="0">
                  <p:stCondLst>
                    <p:cond delay="indefinite"/>
                  </p:stCondLst>
                  <p:endCondLst>
                    <p:cond evt="onStopAudio" delay="0">
                      <p:tgtEl>
                        <p:sldTgt/>
                      </p:tgtEl>
                    </p:cond>
                  </p:endCondLst>
                </p:cTn>
                <p:tgtEl>
                  <p:spTgt spid="7"/>
                </p:tgtEl>
              </p:cMediaNode>
            </p:audio>
            <p:audio>
              <p:cMediaNode vol="100000" showWhenStopped="0">
                <p:cTn id="35" fill="hold" display="0">
                  <p:stCondLst>
                    <p:cond delay="indefinite"/>
                  </p:stCondLst>
                  <p:endCondLst>
                    <p:cond evt="onStopAudio" delay="0">
                      <p:tgtEl>
                        <p:sldTgt/>
                      </p:tgtEl>
                    </p:cond>
                  </p:endCondLst>
                </p:cTn>
                <p:tgtEl>
                  <p:spTgt spid="8"/>
                </p:tgtEl>
              </p:cMediaNode>
            </p:audio>
            <p:audio>
              <p:cMediaNode vol="100000" showWhenStopped="0">
                <p:cTn id="36" fill="hold" display="0">
                  <p:stCondLst>
                    <p:cond delay="indefinite"/>
                  </p:stCondLst>
                  <p:endCondLst>
                    <p:cond evt="onStopAudio" delay="0">
                      <p:tgtEl>
                        <p:sldTgt/>
                      </p:tgtEl>
                    </p:cond>
                  </p:endCondLst>
                </p:cTn>
                <p:tgtEl>
                  <p:spTgt spid="9"/>
                </p:tgtEl>
              </p:cMediaNode>
            </p:audio>
            <p:audio>
              <p:cMediaNode vol="100000" showWhenStopped="0">
                <p:cTn id="3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6966-F5F2-0147-ABCD-6B6CBE7AD7C4}"/>
              </a:ext>
            </a:extLst>
          </p:cNvPr>
          <p:cNvSpPr>
            <a:spLocks noGrp="1"/>
          </p:cNvSpPr>
          <p:nvPr>
            <p:ph type="title"/>
          </p:nvPr>
        </p:nvSpPr>
        <p:spPr/>
        <p:txBody>
          <a:bodyPr/>
          <a:lstStyle/>
          <a:p>
            <a:r>
              <a:rPr lang="en-US" dirty="0"/>
              <a:t>Other Things In The Paper</a:t>
            </a:r>
          </a:p>
        </p:txBody>
      </p:sp>
      <p:sp>
        <p:nvSpPr>
          <p:cNvPr id="3" name="Content Placeholder 2">
            <a:extLst>
              <a:ext uri="{FF2B5EF4-FFF2-40B4-BE49-F238E27FC236}">
                <a16:creationId xmlns:a16="http://schemas.microsoft.com/office/drawing/2014/main" id="{96A9BEA5-EDBB-9F4B-9CEA-D8720A12E280}"/>
              </a:ext>
            </a:extLst>
          </p:cNvPr>
          <p:cNvSpPr>
            <a:spLocks noGrp="1"/>
          </p:cNvSpPr>
          <p:nvPr>
            <p:ph idx="1"/>
          </p:nvPr>
        </p:nvSpPr>
        <p:spPr>
          <a:xfrm>
            <a:off x="593774" y="1556102"/>
            <a:ext cx="10972800" cy="4800249"/>
          </a:xfrm>
        </p:spPr>
        <p:txBody>
          <a:bodyPr/>
          <a:lstStyle/>
          <a:p>
            <a:r>
              <a:rPr lang="en-US" dirty="0"/>
              <a:t>Details galore</a:t>
            </a:r>
          </a:p>
          <a:p>
            <a:r>
              <a:rPr lang="en-US" dirty="0"/>
              <a:t>Discussion of two allocators modified &amp; generic wrapper developed.</a:t>
            </a:r>
          </a:p>
          <a:p>
            <a:r>
              <a:rPr lang="en-US" dirty="0"/>
              <a:t>Deeper analysis of costs of revocation</a:t>
            </a:r>
          </a:p>
          <a:p>
            <a:r>
              <a:rPr lang="en-US" dirty="0"/>
              <a:t>Releasing quarantined pages back to system (fewer sweeps!)</a:t>
            </a:r>
          </a:p>
          <a:p>
            <a:r>
              <a:rPr lang="en-US" dirty="0"/>
              <a:t>Multiple allocators within an address space:</a:t>
            </a:r>
          </a:p>
          <a:p>
            <a:pPr lvl="1"/>
            <a:r>
              <a:rPr lang="en-US" dirty="0"/>
              <a:t>Secure access to the shadow space</a:t>
            </a:r>
          </a:p>
          <a:p>
            <a:pPr lvl="1"/>
            <a:r>
              <a:rPr lang="en-US" dirty="0"/>
              <a:t>Light-weight synchronization for revocation work sharing</a:t>
            </a:r>
          </a:p>
        </p:txBody>
      </p:sp>
      <p:sp>
        <p:nvSpPr>
          <p:cNvPr id="4" name="Slide Number Placeholder 3">
            <a:extLst>
              <a:ext uri="{FF2B5EF4-FFF2-40B4-BE49-F238E27FC236}">
                <a16:creationId xmlns:a16="http://schemas.microsoft.com/office/drawing/2014/main" id="{2979EB51-C715-7D49-82E8-13C2F19B531A}"/>
              </a:ext>
            </a:extLst>
          </p:cNvPr>
          <p:cNvSpPr>
            <a:spLocks noGrp="1"/>
          </p:cNvSpPr>
          <p:nvPr>
            <p:ph type="sldNum" sz="quarter" idx="12"/>
          </p:nvPr>
        </p:nvSpPr>
        <p:spPr/>
        <p:txBody>
          <a:bodyPr/>
          <a:lstStyle/>
          <a:p>
            <a:fld id="{69F7022F-BFDE-A24F-8B41-A294A002DD0C}" type="slidenum">
              <a:rPr lang="en-US" smtClean="0"/>
              <a:t>20</a:t>
            </a:fld>
            <a:endParaRPr lang="en-US"/>
          </a:p>
        </p:txBody>
      </p:sp>
      <p:pic>
        <p:nvPicPr>
          <p:cNvPr id="6" name="1" descr="1">
            <a:hlinkClick r:id="" action="ppaction://media"/>
            <a:extLst>
              <a:ext uri="{FF2B5EF4-FFF2-40B4-BE49-F238E27FC236}">
                <a16:creationId xmlns:a16="http://schemas.microsoft.com/office/drawing/2014/main" id="{8BEAC26C-3F75-CA4C-A0DE-BF2718F154FE}"/>
              </a:ext>
            </a:extLst>
          </p:cNvPr>
          <p:cNvPicPr>
            <a:picLocks noChangeAspect="1"/>
          </p:cNvPicPr>
          <p:nvPr>
            <a:audioFile r:link="rId1"/>
            <p:extLst>
              <p:ext uri="{DAA4B4D4-6D71-4841-9C94-3DE7FCFB9230}">
                <p14:media xmlns:p14="http://schemas.microsoft.com/office/powerpoint/2010/main" r:embed="rId2">
                  <p14:trim st="1220.3577" end="458.5936"/>
                </p14:media>
              </p:ext>
            </p:extLst>
          </p:nvPr>
        </p:nvPicPr>
        <p:blipFill>
          <a:blip r:embed="rId8"/>
          <a:stretch>
            <a:fillRect/>
          </a:stretch>
        </p:blipFill>
        <p:spPr>
          <a:xfrm>
            <a:off x="11160173" y="501649"/>
            <a:ext cx="812800" cy="812800"/>
          </a:xfrm>
          <a:prstGeom prst="rect">
            <a:avLst/>
          </a:prstGeom>
        </p:spPr>
      </p:pic>
      <p:pic>
        <p:nvPicPr>
          <p:cNvPr id="9" name="2" descr="Recorded Sound">
            <a:hlinkClick r:id="" action="ppaction://media"/>
            <a:extLst>
              <a:ext uri="{FF2B5EF4-FFF2-40B4-BE49-F238E27FC236}">
                <a16:creationId xmlns:a16="http://schemas.microsoft.com/office/drawing/2014/main" id="{7CA22819-AD7E-AC4C-AF90-8B1E93B52A14}"/>
              </a:ext>
            </a:extLst>
          </p:cNvPr>
          <p:cNvPicPr>
            <a:picLocks noChangeAspect="1"/>
          </p:cNvPicPr>
          <p:nvPr>
            <a:audioFile r:link="rId1"/>
            <p:extLst>
              <p:ext uri="{DAA4B4D4-6D71-4841-9C94-3DE7FCFB9230}">
                <p14:media xmlns:p14="http://schemas.microsoft.com/office/powerpoint/2010/main" r:embed="rId3">
                  <p14:trim st="1072.6037" end="429.7236"/>
                </p14:media>
              </p:ext>
            </p:extLst>
          </p:nvPr>
        </p:nvPicPr>
        <p:blipFill>
          <a:blip r:embed="rId8"/>
          <a:stretch>
            <a:fillRect/>
          </a:stretch>
        </p:blipFill>
        <p:spPr>
          <a:xfrm>
            <a:off x="11160173" y="1242609"/>
            <a:ext cx="812800" cy="812800"/>
          </a:xfrm>
          <a:prstGeom prst="rect">
            <a:avLst/>
          </a:prstGeom>
        </p:spPr>
      </p:pic>
      <p:pic>
        <p:nvPicPr>
          <p:cNvPr id="10" name="3" descr="3">
            <a:hlinkClick r:id="" action="ppaction://media"/>
            <a:extLst>
              <a:ext uri="{FF2B5EF4-FFF2-40B4-BE49-F238E27FC236}">
                <a16:creationId xmlns:a16="http://schemas.microsoft.com/office/drawing/2014/main" id="{E5E1D81A-ED8E-C94E-89AA-7FF4FEA6BAA5}"/>
              </a:ext>
            </a:extLst>
          </p:cNvPr>
          <p:cNvPicPr>
            <a:picLocks noChangeAspect="1"/>
          </p:cNvPicPr>
          <p:nvPr>
            <a:audioFile r:link="rId1"/>
            <p:extLst>
              <p:ext uri="{DAA4B4D4-6D71-4841-9C94-3DE7FCFB9230}">
                <p14:media xmlns:p14="http://schemas.microsoft.com/office/powerpoint/2010/main" r:embed="rId4">
                  <p14:trim st="2088.682" end="193.1917"/>
                </p14:media>
              </p:ext>
            </p:extLst>
          </p:nvPr>
        </p:nvPicPr>
        <p:blipFill>
          <a:blip r:embed="rId8"/>
          <a:stretch>
            <a:fillRect/>
          </a:stretch>
        </p:blipFill>
        <p:spPr>
          <a:xfrm>
            <a:off x="11160173" y="1978503"/>
            <a:ext cx="812800" cy="812800"/>
          </a:xfrm>
          <a:prstGeom prst="rect">
            <a:avLst/>
          </a:prstGeom>
        </p:spPr>
      </p:pic>
      <p:pic>
        <p:nvPicPr>
          <p:cNvPr id="12" name="4" descr="4">
            <a:hlinkClick r:id="" action="ppaction://media"/>
            <a:extLst>
              <a:ext uri="{FF2B5EF4-FFF2-40B4-BE49-F238E27FC236}">
                <a16:creationId xmlns:a16="http://schemas.microsoft.com/office/drawing/2014/main" id="{CE892EB4-F5FC-5B4B-8067-D90D3C93269B}"/>
              </a:ext>
            </a:extLst>
          </p:cNvPr>
          <p:cNvPicPr>
            <a:picLocks noChangeAspect="1"/>
          </p:cNvPicPr>
          <p:nvPr>
            <a:audioFile r:link="rId1"/>
            <p:extLst>
              <p:ext uri="{DAA4B4D4-6D71-4841-9C94-3DE7FCFB9230}">
                <p14:media xmlns:p14="http://schemas.microsoft.com/office/powerpoint/2010/main" r:embed="rId5">
                  <p14:trim st="1193.4572" end="371.5492"/>
                </p14:media>
              </p:ext>
            </p:extLst>
          </p:nvPr>
        </p:nvPicPr>
        <p:blipFill>
          <a:blip r:embed="rId8"/>
          <a:stretch>
            <a:fillRect/>
          </a:stretch>
        </p:blipFill>
        <p:spPr>
          <a:xfrm>
            <a:off x="11160173" y="2760147"/>
            <a:ext cx="812800" cy="812800"/>
          </a:xfrm>
          <a:prstGeom prst="rect">
            <a:avLst/>
          </a:prstGeom>
        </p:spPr>
      </p:pic>
    </p:spTree>
    <p:extLst>
      <p:ext uri="{BB962C8B-B14F-4D97-AF65-F5344CB8AC3E}">
        <p14:creationId xmlns:p14="http://schemas.microsoft.com/office/powerpoint/2010/main" val="2298534796"/>
      </p:ext>
    </p:extLst>
  </p:cSld>
  <p:clrMapOvr>
    <a:masterClrMapping/>
  </p:clrMapOvr>
  <mc:AlternateContent xmlns:mc="http://schemas.openxmlformats.org/markup-compatibility/2006">
    <mc:Choice xmlns:p14="http://schemas.microsoft.com/office/powerpoint/2010/main" Requires="p14">
      <p:transition spd="slow" p14:dur="2000" advTm="26000"/>
    </mc:Choice>
    <mc:Fallback>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452" fill="hold"/>
                                        <p:tgtEl>
                                          <p:spTgt spid="6"/>
                                        </p:tgtEl>
                                      </p:cBhvr>
                                    </p:cmd>
                                  </p:childTnLst>
                                </p:cTn>
                              </p:par>
                            </p:childTnLst>
                          </p:cTn>
                        </p:par>
                        <p:par>
                          <p:cTn id="7" fill="hold">
                            <p:stCondLst>
                              <p:cond delay="3952"/>
                            </p:stCondLst>
                            <p:childTnLst>
                              <p:par>
                                <p:cTn id="8" presetID="1" presetClass="mediacall" presetSubtype="0" fill="hold" nodeType="afterEffect">
                                  <p:stCondLst>
                                    <p:cond delay="250"/>
                                  </p:stCondLst>
                                  <p:childTnLst>
                                    <p:cmd type="call" cmd="playFrom(0.0)">
                                      <p:cBhvr>
                                        <p:cTn id="9" dur="11106" fill="hold"/>
                                        <p:tgtEl>
                                          <p:spTgt spid="9"/>
                                        </p:tgtEl>
                                      </p:cBhvr>
                                    </p:cmd>
                                  </p:childTnLst>
                                </p:cTn>
                              </p:par>
                            </p:childTnLst>
                          </p:cTn>
                        </p:par>
                        <p:par>
                          <p:cTn id="10" fill="hold">
                            <p:stCondLst>
                              <p:cond delay="15308"/>
                            </p:stCondLst>
                            <p:childTnLst>
                              <p:par>
                                <p:cTn id="11" presetID="1" presetClass="mediacall" presetSubtype="0" fill="hold" nodeType="afterEffect">
                                  <p:stCondLst>
                                    <p:cond delay="250"/>
                                  </p:stCondLst>
                                  <p:childTnLst>
                                    <p:cmd type="call" cmd="playFrom(0.0)">
                                      <p:cBhvr>
                                        <p:cTn id="12" dur="5032" fill="hold"/>
                                        <p:tgtEl>
                                          <p:spTgt spid="10"/>
                                        </p:tgtEl>
                                      </p:cBhvr>
                                    </p:cmd>
                                  </p:childTnLst>
                                </p:cTn>
                              </p:par>
                            </p:childTnLst>
                          </p:cTn>
                        </p:par>
                        <p:par>
                          <p:cTn id="13" fill="hold">
                            <p:stCondLst>
                              <p:cond delay="20590"/>
                            </p:stCondLst>
                            <p:childTnLst>
                              <p:par>
                                <p:cTn id="14" presetID="1" presetClass="mediacall" presetSubtype="0" fill="hold" nodeType="afterEffect">
                                  <p:stCondLst>
                                    <p:cond delay="250"/>
                                  </p:stCondLst>
                                  <p:childTnLst>
                                    <p:cmd type="call" cmd="playFrom(0.0)">
                                      <p:cBhvr>
                                        <p:cTn id="15" dur="64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StopAudio" delay="0">
                      <p:tgtEl>
                        <p:sldTgt/>
                      </p:tgtEl>
                    </p:cond>
                  </p:endCondLst>
                </p:cTn>
                <p:tgtEl>
                  <p:spTgt spid="6"/>
                </p:tgtEl>
              </p:cMediaNode>
            </p:audio>
            <p:audio>
              <p:cMediaNode vol="100000" showWhenStopped="0">
                <p:cTn id="17" fill="hold" display="0">
                  <p:stCondLst>
                    <p:cond delay="indefinite"/>
                  </p:stCondLst>
                  <p:endCondLst>
                    <p:cond evt="onStopAudio" delay="0">
                      <p:tgtEl>
                        <p:sldTgt/>
                      </p:tgtEl>
                    </p:cond>
                  </p:endCondLst>
                </p:cTn>
                <p:tgtEl>
                  <p:spTgt spid="9"/>
                </p:tgtEl>
              </p:cMediaNode>
            </p:audio>
            <p:audio>
              <p:cMediaNode vol="100000" showWhenStopped="0">
                <p:cTn id="18" fill="hold" display="0">
                  <p:stCondLst>
                    <p:cond delay="indefinite"/>
                  </p:stCondLst>
                  <p:endCondLst>
                    <p:cond evt="onStopAudio" delay="0">
                      <p:tgtEl>
                        <p:sldTgt/>
                      </p:tgtEl>
                    </p:cond>
                  </p:endCondLst>
                </p:cTn>
                <p:tgtEl>
                  <p:spTgt spid="10"/>
                </p:tgtEl>
              </p:cMediaNode>
            </p:audio>
            <p:audio>
              <p:cMediaNode vol="10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6027-CECC-CC44-BBD0-5DF206935A78}"/>
              </a:ext>
            </a:extLst>
          </p:cNvPr>
          <p:cNvSpPr>
            <a:spLocks noGrp="1"/>
          </p:cNvSpPr>
          <p:nvPr>
            <p:ph type="title"/>
          </p:nvPr>
        </p:nvSpPr>
        <p:spPr/>
        <p:txBody>
          <a:bodyPr/>
          <a:lstStyle/>
          <a:p>
            <a:r>
              <a:rPr lang="en-US" dirty="0"/>
              <a:t>Cornucopia: Temporal Safety for CHERI Heaps</a:t>
            </a:r>
          </a:p>
        </p:txBody>
      </p:sp>
      <p:sp>
        <p:nvSpPr>
          <p:cNvPr id="3" name="Content Placeholder 2">
            <a:extLst>
              <a:ext uri="{FF2B5EF4-FFF2-40B4-BE49-F238E27FC236}">
                <a16:creationId xmlns:a16="http://schemas.microsoft.com/office/drawing/2014/main" id="{599F0A5D-1377-5745-B385-F1810C27538E}"/>
              </a:ext>
            </a:extLst>
          </p:cNvPr>
          <p:cNvSpPr>
            <a:spLocks noGrp="1"/>
          </p:cNvSpPr>
          <p:nvPr>
            <p:ph idx="1"/>
          </p:nvPr>
        </p:nvSpPr>
        <p:spPr>
          <a:xfrm>
            <a:off x="593773" y="1556102"/>
            <a:ext cx="10972799" cy="4800249"/>
          </a:xfrm>
        </p:spPr>
        <p:txBody>
          <a:bodyPr>
            <a:normAutofit/>
          </a:bodyPr>
          <a:lstStyle/>
          <a:p>
            <a:r>
              <a:rPr lang="en-US" dirty="0"/>
              <a:t>Sweeping revocation seems within engineering effort of practicality.</a:t>
            </a:r>
          </a:p>
          <a:p>
            <a:endParaRPr lang="en-US" dirty="0"/>
          </a:p>
          <a:p>
            <a:r>
              <a:rPr lang="en-US" dirty="0"/>
              <a:t>Temporal safety historically considered expensive, but</a:t>
            </a:r>
          </a:p>
          <a:p>
            <a:pPr lvl="1">
              <a:spcBef>
                <a:spcPts val="200"/>
              </a:spcBef>
              <a:spcAft>
                <a:spcPts val="200"/>
              </a:spcAft>
            </a:pPr>
            <a:r>
              <a:rPr lang="en-US" i="1" dirty="0"/>
              <a:t>atop</a:t>
            </a:r>
            <a:r>
              <a:rPr lang="en-US" dirty="0"/>
              <a:t> spatial safety, seems like it does not have to be.</a:t>
            </a:r>
          </a:p>
          <a:p>
            <a:pPr lvl="1"/>
            <a:r>
              <a:rPr lang="en-US" sz="2400" dirty="0"/>
              <a:t>first? noted by (Zhang et al., BOGO, 2019)</a:t>
            </a:r>
          </a:p>
          <a:p>
            <a:pPr lvl="1"/>
            <a:endParaRPr lang="en-US" dirty="0"/>
          </a:p>
          <a:p>
            <a:r>
              <a:rPr lang="en-US" dirty="0"/>
              <a:t>Soon: deployable temporally-safe heap for CheriABI?</a:t>
            </a:r>
          </a:p>
          <a:p>
            <a:pPr lvl="1"/>
            <a:r>
              <a:rPr lang="en-US" dirty="0"/>
              <a:t>Ongoing work to lower pause times and DRAM overhead.</a:t>
            </a:r>
          </a:p>
        </p:txBody>
      </p:sp>
      <p:sp>
        <p:nvSpPr>
          <p:cNvPr id="4" name="Slide Number Placeholder 3">
            <a:extLst>
              <a:ext uri="{FF2B5EF4-FFF2-40B4-BE49-F238E27FC236}">
                <a16:creationId xmlns:a16="http://schemas.microsoft.com/office/drawing/2014/main" id="{12A2C07B-6A5A-5C45-B058-B2E62C173F45}"/>
              </a:ext>
            </a:extLst>
          </p:cNvPr>
          <p:cNvSpPr>
            <a:spLocks noGrp="1"/>
          </p:cNvSpPr>
          <p:nvPr>
            <p:ph type="sldNum" sz="quarter" idx="12"/>
          </p:nvPr>
        </p:nvSpPr>
        <p:spPr/>
        <p:txBody>
          <a:bodyPr/>
          <a:lstStyle/>
          <a:p>
            <a:fld id="{69F7022F-BFDE-A24F-8B41-A294A002DD0C}" type="slidenum">
              <a:rPr lang="en-US" smtClean="0"/>
              <a:t>21</a:t>
            </a:fld>
            <a:endParaRPr lang="en-US"/>
          </a:p>
        </p:txBody>
      </p:sp>
      <p:pic>
        <p:nvPicPr>
          <p:cNvPr id="6" name="Questions" descr="Questions">
            <a:hlinkClick r:id="" action="ppaction://media"/>
            <a:extLst>
              <a:ext uri="{FF2B5EF4-FFF2-40B4-BE49-F238E27FC236}">
                <a16:creationId xmlns:a16="http://schemas.microsoft.com/office/drawing/2014/main" id="{64D7C330-A917-E34F-A787-AC1F2E70E1E1}"/>
              </a:ext>
            </a:extLst>
          </p:cNvPr>
          <p:cNvPicPr>
            <a:picLocks noChangeAspect="1"/>
          </p:cNvPicPr>
          <p:nvPr>
            <a:audioFile r:link="rId1"/>
            <p:extLst>
              <p:ext uri="{DAA4B4D4-6D71-4841-9C94-3DE7FCFB9230}">
                <p14:media xmlns:p14="http://schemas.microsoft.com/office/powerpoint/2010/main" r:embed="rId2">
                  <p14:trim st="2210.6692" end="264.6808"/>
                </p14:media>
              </p:ext>
            </p:extLst>
          </p:nvPr>
        </p:nvPicPr>
        <p:blipFill>
          <a:blip r:embed="rId8"/>
          <a:stretch>
            <a:fillRect/>
          </a:stretch>
        </p:blipFill>
        <p:spPr>
          <a:xfrm>
            <a:off x="10962497" y="3845756"/>
            <a:ext cx="812800" cy="812800"/>
          </a:xfrm>
          <a:prstGeom prst="rect">
            <a:avLst/>
          </a:prstGeom>
        </p:spPr>
      </p:pic>
      <p:pic>
        <p:nvPicPr>
          <p:cNvPr id="7" name="1" descr="1">
            <a:hlinkClick r:id="" action="ppaction://media"/>
            <a:extLst>
              <a:ext uri="{FF2B5EF4-FFF2-40B4-BE49-F238E27FC236}">
                <a16:creationId xmlns:a16="http://schemas.microsoft.com/office/drawing/2014/main" id="{BB6597F4-EBC7-2B4F-82F5-EE9704486BF9}"/>
              </a:ext>
            </a:extLst>
          </p:cNvPr>
          <p:cNvPicPr>
            <a:picLocks noChangeAspect="1"/>
          </p:cNvPicPr>
          <p:nvPr>
            <a:audioFile r:link="rId1"/>
            <p:extLst>
              <p:ext uri="{DAA4B4D4-6D71-4841-9C94-3DE7FCFB9230}">
                <p14:media xmlns:p14="http://schemas.microsoft.com/office/powerpoint/2010/main" r:embed="rId3">
                  <p14:trim st="1356.9771" end="176.106"/>
                </p14:media>
              </p:ext>
            </p:extLst>
          </p:nvPr>
        </p:nvPicPr>
        <p:blipFill>
          <a:blip r:embed="rId8"/>
          <a:stretch>
            <a:fillRect/>
          </a:stretch>
        </p:blipFill>
        <p:spPr>
          <a:xfrm>
            <a:off x="10956972" y="1407356"/>
            <a:ext cx="812800" cy="812800"/>
          </a:xfrm>
          <a:prstGeom prst="rect">
            <a:avLst/>
          </a:prstGeom>
        </p:spPr>
      </p:pic>
      <p:pic>
        <p:nvPicPr>
          <p:cNvPr id="8" name="2" descr="Substrate">
            <a:hlinkClick r:id="" action="ppaction://media"/>
            <a:extLst>
              <a:ext uri="{FF2B5EF4-FFF2-40B4-BE49-F238E27FC236}">
                <a16:creationId xmlns:a16="http://schemas.microsoft.com/office/drawing/2014/main" id="{EB48AB8A-5528-2345-8BC5-7CAEFA19CED0}"/>
              </a:ext>
            </a:extLst>
          </p:cNvPr>
          <p:cNvPicPr>
            <a:picLocks noChangeAspect="1"/>
          </p:cNvPicPr>
          <p:nvPr>
            <a:audioFile r:link="rId1"/>
            <p:extLst>
              <p:ext uri="{DAA4B4D4-6D71-4841-9C94-3DE7FCFB9230}">
                <p14:media xmlns:p14="http://schemas.microsoft.com/office/powerpoint/2010/main" r:embed="rId4">
                  <p14:trim st="481.5855" end="448.7995"/>
                </p14:media>
              </p:ext>
            </p:extLst>
          </p:nvPr>
        </p:nvPicPr>
        <p:blipFill>
          <a:blip r:embed="rId8"/>
          <a:stretch>
            <a:fillRect/>
          </a:stretch>
        </p:blipFill>
        <p:spPr>
          <a:xfrm>
            <a:off x="10954396" y="2220156"/>
            <a:ext cx="812800" cy="812800"/>
          </a:xfrm>
          <a:prstGeom prst="rect">
            <a:avLst/>
          </a:prstGeom>
        </p:spPr>
      </p:pic>
      <p:pic>
        <p:nvPicPr>
          <p:cNvPr id="9" name="3" descr="3">
            <a:hlinkClick r:id="" action="ppaction://media"/>
            <a:extLst>
              <a:ext uri="{FF2B5EF4-FFF2-40B4-BE49-F238E27FC236}">
                <a16:creationId xmlns:a16="http://schemas.microsoft.com/office/drawing/2014/main" id="{D9F3FF2A-6678-484E-9B4A-48D5369D1C4B}"/>
              </a:ext>
            </a:extLst>
          </p:cNvPr>
          <p:cNvPicPr>
            <a:picLocks noChangeAspect="1"/>
          </p:cNvPicPr>
          <p:nvPr>
            <a:audioFile r:link="rId1"/>
            <p:extLst>
              <p:ext uri="{DAA4B4D4-6D71-4841-9C94-3DE7FCFB9230}">
                <p14:media xmlns:p14="http://schemas.microsoft.com/office/powerpoint/2010/main" r:embed="rId5">
                  <p14:trim st="1050.8557" end="480.1888"/>
                </p14:media>
              </p:ext>
            </p:extLst>
          </p:nvPr>
        </p:nvPicPr>
        <p:blipFill>
          <a:blip r:embed="rId8"/>
          <a:stretch>
            <a:fillRect/>
          </a:stretch>
        </p:blipFill>
        <p:spPr>
          <a:xfrm>
            <a:off x="10954396" y="3032956"/>
            <a:ext cx="812800" cy="812800"/>
          </a:xfrm>
          <a:prstGeom prst="rect">
            <a:avLst/>
          </a:prstGeom>
        </p:spPr>
      </p:pic>
    </p:spTree>
    <p:extLst>
      <p:ext uri="{BB962C8B-B14F-4D97-AF65-F5344CB8AC3E}">
        <p14:creationId xmlns:p14="http://schemas.microsoft.com/office/powerpoint/2010/main" val="56574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451" fill="hold"/>
                                        <p:tgtEl>
                                          <p:spTgt spid="7"/>
                                        </p:tgtEl>
                                      </p:cBhvr>
                                    </p:cmd>
                                  </p:childTnLst>
                                </p:cTn>
                              </p:par>
                            </p:childTnLst>
                          </p:cTn>
                        </p:par>
                        <p:par>
                          <p:cTn id="7" fill="hold">
                            <p:stCondLst>
                              <p:cond delay="8951"/>
                            </p:stCondLst>
                            <p:childTnLst>
                              <p:par>
                                <p:cTn id="8" presetID="1" presetClass="mediacall" presetSubtype="0" fill="hold" nodeType="afterEffect">
                                  <p:stCondLst>
                                    <p:cond delay="250"/>
                                  </p:stCondLst>
                                  <p:childTnLst>
                                    <p:cmd type="call" cmd="playFrom(0.0)">
                                      <p:cBhvr>
                                        <p:cTn id="9" dur="9170" fill="hold"/>
                                        <p:tgtEl>
                                          <p:spTgt spid="8"/>
                                        </p:tgtEl>
                                      </p:cBhvr>
                                    </p:cmd>
                                  </p:childTnLst>
                                </p:cTn>
                              </p:par>
                              <p:par>
                                <p:cTn id="10" presetID="1"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18371"/>
                            </p:stCondLst>
                            <p:childTnLst>
                              <p:par>
                                <p:cTn id="17" presetID="1" presetClass="mediacall" presetSubtype="0" fill="hold" nodeType="afterEffect">
                                  <p:stCondLst>
                                    <p:cond delay="250"/>
                                  </p:stCondLst>
                                  <p:childTnLst>
                                    <p:cmd type="call" cmd="playFrom(0.0)">
                                      <p:cBhvr>
                                        <p:cTn id="18" dur="11959" fill="hold"/>
                                        <p:tgtEl>
                                          <p:spTgt spid="9"/>
                                        </p:tgtEl>
                                      </p:cBhvr>
                                    </p:cmd>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par>
                          <p:cTn id="23" fill="hold">
                            <p:stCondLst>
                              <p:cond delay="30580"/>
                            </p:stCondLst>
                            <p:childTnLst>
                              <p:par>
                                <p:cTn id="24" presetID="1" presetClass="mediacall" presetSubtype="0" fill="hold" nodeType="afterEffect">
                                  <p:stCondLst>
                                    <p:cond delay="0"/>
                                  </p:stCondLst>
                                  <p:childTnLst>
                                    <p:cmd type="call" cmd="playFrom(0.0)">
                                      <p:cBhvr>
                                        <p:cTn id="25" dur="1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6" fill="hold" display="0">
                  <p:stCondLst>
                    <p:cond delay="indefinite"/>
                  </p:stCondLst>
                  <p:endCondLst>
                    <p:cond evt="onStopAudio" delay="0">
                      <p:tgtEl>
                        <p:sldTgt/>
                      </p:tgtEl>
                    </p:cond>
                  </p:endCondLst>
                </p:cTn>
                <p:tgtEl>
                  <p:spTgt spid="6"/>
                </p:tgtEl>
              </p:cMediaNode>
            </p:audio>
            <p:audio>
              <p:cMediaNode vol="100000" showWhenStopped="0">
                <p:cTn id="27" fill="hold" display="0">
                  <p:stCondLst>
                    <p:cond delay="indefinite"/>
                  </p:stCondLst>
                  <p:endCondLst>
                    <p:cond evt="onStopAudio" delay="0">
                      <p:tgtEl>
                        <p:sldTgt/>
                      </p:tgtEl>
                    </p:cond>
                  </p:endCondLst>
                </p:cTn>
                <p:tgtEl>
                  <p:spTgt spid="7"/>
                </p:tgtEl>
              </p:cMediaNode>
            </p:audio>
            <p:audio>
              <p:cMediaNode vol="100000" showWhenStopped="0">
                <p:cTn id="28" fill="hold" display="0">
                  <p:stCondLst>
                    <p:cond delay="indefinite"/>
                  </p:stCondLst>
                  <p:endCondLst>
                    <p:cond evt="onStopAudio" delay="0">
                      <p:tgtEl>
                        <p:sldTgt/>
                      </p:tgtEl>
                    </p:cond>
                  </p:endCondLst>
                </p:cTn>
                <p:tgtEl>
                  <p:spTgt spid="8"/>
                </p:tgtEl>
              </p:cMediaNode>
            </p:audio>
            <p:audio>
              <p:cMediaNode vol="10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C671-DB01-9542-95C3-B04C482BB2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94E16B-12A1-7A44-A638-B5E4F391210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19FD50A-0633-064E-9DA6-92761E0A5374}"/>
              </a:ext>
            </a:extLst>
          </p:cNvPr>
          <p:cNvSpPr>
            <a:spLocks noGrp="1"/>
          </p:cNvSpPr>
          <p:nvPr>
            <p:ph type="sldNum" sz="quarter" idx="12"/>
          </p:nvPr>
        </p:nvSpPr>
        <p:spPr/>
        <p:txBody>
          <a:bodyPr/>
          <a:lstStyle/>
          <a:p>
            <a:fld id="{69F7022F-BFDE-A24F-8B41-A294A002DD0C}" type="slidenum">
              <a:rPr lang="en-US" smtClean="0"/>
              <a:t>22</a:t>
            </a:fld>
            <a:endParaRPr lang="en-US"/>
          </a:p>
        </p:txBody>
      </p:sp>
    </p:spTree>
    <p:extLst>
      <p:ext uri="{BB962C8B-B14F-4D97-AF65-F5344CB8AC3E}">
        <p14:creationId xmlns:p14="http://schemas.microsoft.com/office/powerpoint/2010/main" val="347028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A26-F0C0-F74E-808C-77F6846C06DB}"/>
              </a:ext>
            </a:extLst>
          </p:cNvPr>
          <p:cNvSpPr>
            <a:spLocks noGrp="1"/>
          </p:cNvSpPr>
          <p:nvPr>
            <p:ph type="title"/>
          </p:nvPr>
        </p:nvSpPr>
        <p:spPr/>
        <p:txBody>
          <a:bodyPr/>
          <a:lstStyle/>
          <a:p>
            <a:r>
              <a:rPr lang="en-US"/>
              <a:t>Memory Occupancy Overheads</a:t>
            </a:r>
          </a:p>
        </p:txBody>
      </p:sp>
      <p:sp>
        <p:nvSpPr>
          <p:cNvPr id="4" name="Slide Number Placeholder 3">
            <a:extLst>
              <a:ext uri="{FF2B5EF4-FFF2-40B4-BE49-F238E27FC236}">
                <a16:creationId xmlns:a16="http://schemas.microsoft.com/office/drawing/2014/main" id="{195130C5-872F-9E49-A4C1-A5A6463749FA}"/>
              </a:ext>
            </a:extLst>
          </p:cNvPr>
          <p:cNvSpPr>
            <a:spLocks noGrp="1"/>
          </p:cNvSpPr>
          <p:nvPr>
            <p:ph type="sldNum" sz="quarter" idx="12"/>
          </p:nvPr>
        </p:nvSpPr>
        <p:spPr/>
        <p:txBody>
          <a:bodyPr/>
          <a:lstStyle/>
          <a:p>
            <a:fld id="{69F7022F-BFDE-A24F-8B41-A294A002DD0C}" type="slidenum">
              <a:rPr lang="en-US" smtClean="0"/>
              <a:t>23</a:t>
            </a:fld>
            <a:endParaRPr lang="en-US"/>
          </a:p>
        </p:txBody>
      </p:sp>
      <p:pic>
        <p:nvPicPr>
          <p:cNvPr id="18" name="Content Placeholder 17">
            <a:extLst>
              <a:ext uri="{FF2B5EF4-FFF2-40B4-BE49-F238E27FC236}">
                <a16:creationId xmlns:a16="http://schemas.microsoft.com/office/drawing/2014/main" id="{FC556061-CB11-AA46-B66E-23AC6B6AF88E}"/>
              </a:ext>
            </a:extLst>
          </p:cNvPr>
          <p:cNvPicPr>
            <a:picLocks noGrp="1" noChangeAspect="1"/>
          </p:cNvPicPr>
          <p:nvPr>
            <p:ph idx="1"/>
          </p:nvPr>
        </p:nvPicPr>
        <p:blipFill>
          <a:blip r:embed="rId3"/>
          <a:stretch>
            <a:fillRect/>
          </a:stretch>
        </p:blipFill>
        <p:spPr>
          <a:xfrm>
            <a:off x="0" y="1144375"/>
            <a:ext cx="12192000" cy="2841037"/>
          </a:xfrm>
        </p:spPr>
      </p:pic>
      <p:sp>
        <p:nvSpPr>
          <p:cNvPr id="19" name="Content Placeholder 2">
            <a:extLst>
              <a:ext uri="{FF2B5EF4-FFF2-40B4-BE49-F238E27FC236}">
                <a16:creationId xmlns:a16="http://schemas.microsoft.com/office/drawing/2014/main" id="{7E0A39D7-228E-6245-A71E-6A7D519B752B}"/>
              </a:ext>
            </a:extLst>
          </p:cNvPr>
          <p:cNvSpPr txBox="1">
            <a:spLocks/>
          </p:cNvSpPr>
          <p:nvPr/>
        </p:nvSpPr>
        <p:spPr>
          <a:xfrm>
            <a:off x="421854" y="3985412"/>
            <a:ext cx="11348291" cy="2361785"/>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3pPr>
            <a:lvl4pPr marL="16002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4pPr>
            <a:lvl5pPr marL="20574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 </a:t>
            </a:r>
            <a:r>
              <a:rPr lang="en-US" i="1" dirty="0"/>
              <a:t>chose</a:t>
            </a:r>
            <a:r>
              <a:rPr lang="en-US" dirty="0"/>
              <a:t> a target memory overhead of +33% of heap (dashed)</a:t>
            </a:r>
          </a:p>
          <a:p>
            <a:pPr lvl="1">
              <a:spcBef>
                <a:spcPts val="0"/>
              </a:spcBef>
              <a:spcAft>
                <a:spcPts val="0"/>
              </a:spcAft>
            </a:pPr>
            <a:r>
              <a:rPr lang="en-US" sz="2000" dirty="0"/>
              <a:t>CHERIvoke performs fewer sweeps if it is allowed a larger quarantine.</a:t>
            </a:r>
          </a:p>
          <a:p>
            <a:pPr lvl="1">
              <a:spcBef>
                <a:spcPts val="0"/>
              </a:spcBef>
              <a:spcAft>
                <a:spcPts val="0"/>
              </a:spcAft>
            </a:pPr>
            <a:r>
              <a:rPr lang="en-US" sz="2000" dirty="0"/>
              <a:t>We report peak RSS: includes both heap growth and pages for shadow bitmap.</a:t>
            </a:r>
          </a:p>
          <a:p>
            <a:pPr lvl="2">
              <a:spcBef>
                <a:spcPts val="0"/>
              </a:spcBef>
              <a:spcAft>
                <a:spcPts val="0"/>
              </a:spcAft>
            </a:pPr>
            <a:r>
              <a:rPr lang="en-US" sz="2000" dirty="0"/>
              <a:t>Baseline for us is CheriABI build w/o Cornucopia.</a:t>
            </a:r>
          </a:p>
          <a:p>
            <a:pPr lvl="2">
              <a:spcBef>
                <a:spcPts val="0"/>
              </a:spcBef>
              <a:spcAft>
                <a:spcPts val="0"/>
              </a:spcAft>
            </a:pPr>
            <a:r>
              <a:rPr lang="en-US" sz="2000" dirty="0"/>
              <a:t>There are caveats on these comparisons: much harder to assess memory impact than cycle time!</a:t>
            </a:r>
          </a:p>
          <a:p>
            <a:pPr lvl="2">
              <a:spcBef>
                <a:spcPts val="0"/>
              </a:spcBef>
              <a:spcAft>
                <a:spcPts val="0"/>
              </a:spcAft>
            </a:pPr>
            <a:r>
              <a:rPr lang="en-US" sz="2000" dirty="0"/>
              <a:t>BOGO not shown because it has nearly +0% overheads relative to </a:t>
            </a:r>
            <a:r>
              <a:rPr lang="en-US" sz="2000" dirty="0" err="1">
                <a:latin typeface="Consolas" panose="020B0609020204030204" pitchFamily="49" charset="0"/>
                <a:cs typeface="Consolas" panose="020B0609020204030204" pitchFamily="49" charset="0"/>
              </a:rPr>
              <a:t>llvm-mpx</a:t>
            </a:r>
            <a:r>
              <a:rPr lang="en-US" sz="2000" dirty="0"/>
              <a:t>.</a:t>
            </a:r>
          </a:p>
        </p:txBody>
      </p:sp>
    </p:spTree>
    <p:extLst>
      <p:ext uri="{BB962C8B-B14F-4D97-AF65-F5344CB8AC3E}">
        <p14:creationId xmlns:p14="http://schemas.microsoft.com/office/powerpoint/2010/main" val="104805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019C-82BF-2A48-97E2-0DD77E3E1638}"/>
              </a:ext>
            </a:extLst>
          </p:cNvPr>
          <p:cNvSpPr>
            <a:spLocks noGrp="1"/>
          </p:cNvSpPr>
          <p:nvPr>
            <p:ph type="title"/>
          </p:nvPr>
        </p:nvSpPr>
        <p:spPr/>
        <p:txBody>
          <a:bodyPr/>
          <a:lstStyle/>
          <a:p>
            <a:r>
              <a:rPr lang="en-US" dirty="0"/>
              <a:t>State-of-the-Art Runtime Overheads</a:t>
            </a:r>
          </a:p>
        </p:txBody>
      </p:sp>
      <p:sp>
        <p:nvSpPr>
          <p:cNvPr id="3" name="Content Placeholder 2">
            <a:extLst>
              <a:ext uri="{FF2B5EF4-FFF2-40B4-BE49-F238E27FC236}">
                <a16:creationId xmlns:a16="http://schemas.microsoft.com/office/drawing/2014/main" id="{5963469A-4275-1749-A449-47BE7C0E9EFB}"/>
              </a:ext>
            </a:extLst>
          </p:cNvPr>
          <p:cNvSpPr>
            <a:spLocks noGrp="1"/>
          </p:cNvSpPr>
          <p:nvPr>
            <p:ph idx="1"/>
          </p:nvPr>
        </p:nvSpPr>
        <p:spPr>
          <a:xfrm>
            <a:off x="920140" y="3912362"/>
            <a:ext cx="10301328" cy="2443989"/>
          </a:xfrm>
        </p:spPr>
        <p:txBody>
          <a:bodyPr>
            <a:normAutofit lnSpcReduction="10000"/>
          </a:bodyPr>
          <a:lstStyle/>
          <a:p>
            <a:r>
              <a:rPr lang="en-US" dirty="0"/>
              <a:t>Can also compare against Boehm-GC and ASAN.</a:t>
            </a:r>
          </a:p>
          <a:p>
            <a:pPr lvl="1">
              <a:spcBef>
                <a:spcPts val="200"/>
              </a:spcBef>
              <a:spcAft>
                <a:spcPts val="200"/>
              </a:spcAft>
            </a:pPr>
            <a:r>
              <a:rPr lang="en-US" sz="2400" dirty="0"/>
              <a:t>Caveat: these are MIPS versions, not CHERI-MIPS, so is not completely fair.</a:t>
            </a:r>
          </a:p>
          <a:p>
            <a:r>
              <a:rPr lang="en-US" dirty="0"/>
              <a:t>Cornucopia…</a:t>
            </a:r>
          </a:p>
          <a:p>
            <a:pPr lvl="1">
              <a:spcBef>
                <a:spcPts val="200"/>
              </a:spcBef>
              <a:spcAft>
                <a:spcPts val="200"/>
              </a:spcAft>
            </a:pPr>
            <a:r>
              <a:rPr lang="en-US" sz="2400" dirty="0"/>
              <a:t>Does not instrument code and allows some slack (unlike ASAN)</a:t>
            </a:r>
          </a:p>
          <a:p>
            <a:pPr lvl="1">
              <a:spcBef>
                <a:spcPts val="200"/>
              </a:spcBef>
              <a:spcAft>
                <a:spcPts val="200"/>
              </a:spcAft>
            </a:pPr>
            <a:r>
              <a:rPr lang="en-US" sz="2400" dirty="0"/>
              <a:t>Never guesses about when it needs to sweep (unlike GCs)</a:t>
            </a:r>
          </a:p>
        </p:txBody>
      </p:sp>
      <p:sp>
        <p:nvSpPr>
          <p:cNvPr id="4" name="Slide Number Placeholder 3">
            <a:extLst>
              <a:ext uri="{FF2B5EF4-FFF2-40B4-BE49-F238E27FC236}">
                <a16:creationId xmlns:a16="http://schemas.microsoft.com/office/drawing/2014/main" id="{9D7F19A6-5C01-9045-9525-01D71F6353DC}"/>
              </a:ext>
            </a:extLst>
          </p:cNvPr>
          <p:cNvSpPr>
            <a:spLocks noGrp="1"/>
          </p:cNvSpPr>
          <p:nvPr>
            <p:ph type="sldNum" sz="quarter" idx="12"/>
          </p:nvPr>
        </p:nvSpPr>
        <p:spPr/>
        <p:txBody>
          <a:bodyPr/>
          <a:lstStyle/>
          <a:p>
            <a:fld id="{69F7022F-BFDE-A24F-8B41-A294A002DD0C}" type="slidenum">
              <a:rPr lang="en-US" smtClean="0"/>
              <a:t>24</a:t>
            </a:fld>
            <a:endParaRPr lang="en-US"/>
          </a:p>
        </p:txBody>
      </p:sp>
      <p:pic>
        <p:nvPicPr>
          <p:cNvPr id="8" name="Picture 7">
            <a:extLst>
              <a:ext uri="{FF2B5EF4-FFF2-40B4-BE49-F238E27FC236}">
                <a16:creationId xmlns:a16="http://schemas.microsoft.com/office/drawing/2014/main" id="{E9D7FD42-49AB-CF43-A963-F40151B63031}"/>
              </a:ext>
            </a:extLst>
          </p:cNvPr>
          <p:cNvPicPr>
            <a:picLocks noChangeAspect="1"/>
          </p:cNvPicPr>
          <p:nvPr/>
        </p:nvPicPr>
        <p:blipFill>
          <a:blip r:embed="rId3"/>
          <a:stretch>
            <a:fillRect/>
          </a:stretch>
        </p:blipFill>
        <p:spPr>
          <a:xfrm>
            <a:off x="1981200" y="1080262"/>
            <a:ext cx="8229600" cy="2832100"/>
          </a:xfrm>
          <a:prstGeom prst="rect">
            <a:avLst/>
          </a:prstGeom>
        </p:spPr>
      </p:pic>
    </p:spTree>
    <p:extLst>
      <p:ext uri="{BB962C8B-B14F-4D97-AF65-F5344CB8AC3E}">
        <p14:creationId xmlns:p14="http://schemas.microsoft.com/office/powerpoint/2010/main" val="1951578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C845-DC95-2A48-8937-13C4111C121A}"/>
              </a:ext>
            </a:extLst>
          </p:cNvPr>
          <p:cNvSpPr>
            <a:spLocks noGrp="1"/>
          </p:cNvSpPr>
          <p:nvPr>
            <p:ph type="title"/>
          </p:nvPr>
        </p:nvSpPr>
        <p:spPr/>
        <p:txBody>
          <a:bodyPr/>
          <a:lstStyle/>
          <a:p>
            <a:r>
              <a:rPr lang="en-US" dirty="0"/>
              <a:t>Sweep Frequency and Pause Times</a:t>
            </a:r>
          </a:p>
        </p:txBody>
      </p:sp>
      <p:sp>
        <p:nvSpPr>
          <p:cNvPr id="4" name="Slide Number Placeholder 3">
            <a:extLst>
              <a:ext uri="{FF2B5EF4-FFF2-40B4-BE49-F238E27FC236}">
                <a16:creationId xmlns:a16="http://schemas.microsoft.com/office/drawing/2014/main" id="{4305C681-758E-7644-B5F1-0020EC698B3A}"/>
              </a:ext>
            </a:extLst>
          </p:cNvPr>
          <p:cNvSpPr>
            <a:spLocks noGrp="1"/>
          </p:cNvSpPr>
          <p:nvPr>
            <p:ph type="sldNum" sz="quarter" idx="12"/>
          </p:nvPr>
        </p:nvSpPr>
        <p:spPr/>
        <p:txBody>
          <a:bodyPr/>
          <a:lstStyle/>
          <a:p>
            <a:fld id="{69F7022F-BFDE-A24F-8B41-A294A002DD0C}" type="slidenum">
              <a:rPr lang="en-US" smtClean="0"/>
              <a:t>25</a:t>
            </a:fld>
            <a:endParaRPr lang="en-US"/>
          </a:p>
        </p:txBody>
      </p:sp>
      <p:pic>
        <p:nvPicPr>
          <p:cNvPr id="10" name="Content Placeholder 9">
            <a:extLst>
              <a:ext uri="{FF2B5EF4-FFF2-40B4-BE49-F238E27FC236}">
                <a16:creationId xmlns:a16="http://schemas.microsoft.com/office/drawing/2014/main" id="{F17365DF-4C93-8E41-8D9D-AF8BD1586A41}"/>
              </a:ext>
            </a:extLst>
          </p:cNvPr>
          <p:cNvPicPr>
            <a:picLocks noGrp="1" noChangeAspect="1"/>
          </p:cNvPicPr>
          <p:nvPr>
            <p:ph idx="1"/>
          </p:nvPr>
        </p:nvPicPr>
        <p:blipFill>
          <a:blip r:embed="rId3"/>
          <a:stretch>
            <a:fillRect/>
          </a:stretch>
        </p:blipFill>
        <p:spPr>
          <a:xfrm>
            <a:off x="450676" y="1242943"/>
            <a:ext cx="5414469" cy="2363839"/>
          </a:xfrm>
        </p:spPr>
      </p:pic>
      <p:pic>
        <p:nvPicPr>
          <p:cNvPr id="12" name="Picture 11">
            <a:extLst>
              <a:ext uri="{FF2B5EF4-FFF2-40B4-BE49-F238E27FC236}">
                <a16:creationId xmlns:a16="http://schemas.microsoft.com/office/drawing/2014/main" id="{686DB749-3126-4C45-B70E-D97AEA31D07F}"/>
              </a:ext>
            </a:extLst>
          </p:cNvPr>
          <p:cNvPicPr>
            <a:picLocks noChangeAspect="1"/>
          </p:cNvPicPr>
          <p:nvPr/>
        </p:nvPicPr>
        <p:blipFill>
          <a:blip r:embed="rId4"/>
          <a:stretch>
            <a:fillRect/>
          </a:stretch>
        </p:blipFill>
        <p:spPr>
          <a:xfrm>
            <a:off x="5886519" y="1242944"/>
            <a:ext cx="5854804" cy="2363838"/>
          </a:xfrm>
          <a:prstGeom prst="rect">
            <a:avLst/>
          </a:prstGeom>
        </p:spPr>
      </p:pic>
      <p:sp>
        <p:nvSpPr>
          <p:cNvPr id="14" name="TextBox 13">
            <a:extLst>
              <a:ext uri="{FF2B5EF4-FFF2-40B4-BE49-F238E27FC236}">
                <a16:creationId xmlns:a16="http://schemas.microsoft.com/office/drawing/2014/main" id="{7754A3C1-9B61-DE49-BDA9-E38E71B1D0C8}"/>
              </a:ext>
            </a:extLst>
          </p:cNvPr>
          <p:cNvSpPr txBox="1"/>
          <p:nvPr/>
        </p:nvSpPr>
        <p:spPr>
          <a:xfrm>
            <a:off x="450677" y="3606781"/>
            <a:ext cx="11290646" cy="2749571"/>
          </a:xfrm>
          <a:prstGeom prst="rect">
            <a:avLst/>
          </a:prstGeom>
          <a:noFill/>
        </p:spPr>
        <p:txBody>
          <a:bodyPr wrap="square" rtlCol="0" anchor="ctr">
            <a:normAutofit/>
          </a:bodyPr>
          <a:lstStyle/>
          <a:p>
            <a:pPr marL="342900" indent="-342900">
              <a:spcBef>
                <a:spcPts val="800"/>
              </a:spcBef>
              <a:spcAft>
                <a:spcPts val="800"/>
              </a:spcAft>
              <a:buFont typeface="Arial" panose="020B0604020202020204" pitchFamily="34" charset="0"/>
              <a:buChar char="•"/>
            </a:pPr>
            <a:r>
              <a:rPr lang="en-US" sz="2800" dirty="0"/>
              <a:t>Sweep frequency ranges from never to every 5 billion application cycles.</a:t>
            </a:r>
          </a:p>
          <a:p>
            <a:pPr marL="342900" indent="-342900">
              <a:spcBef>
                <a:spcPts val="800"/>
              </a:spcBef>
              <a:spcAft>
                <a:spcPts val="800"/>
              </a:spcAft>
              <a:buFont typeface="Arial" panose="020B0604020202020204" pitchFamily="34" charset="0"/>
              <a:buChar char="•"/>
            </a:pPr>
            <a:r>
              <a:rPr lang="en-US" sz="2800" dirty="0"/>
              <a:t>Full sweeps between 10 million and 1 billion cycles for 12 to 623 MB RSS.</a:t>
            </a:r>
          </a:p>
          <a:p>
            <a:pPr marL="342900" indent="-342900">
              <a:spcBef>
                <a:spcPts val="800"/>
              </a:spcBef>
              <a:spcAft>
                <a:spcPts val="800"/>
              </a:spcAft>
              <a:buFont typeface="Arial" panose="020B0604020202020204" pitchFamily="34" charset="0"/>
              <a:buChar char="•"/>
            </a:pPr>
            <a:r>
              <a:rPr lang="en-US" sz="2800" dirty="0"/>
              <a:t>When offloading, we see that full sweeps are very slightly longer, but…</a:t>
            </a:r>
          </a:p>
          <a:p>
            <a:pPr marL="800100" lvl="1" indent="-342900">
              <a:spcBef>
                <a:spcPts val="200"/>
              </a:spcBef>
              <a:spcAft>
                <a:spcPts val="200"/>
              </a:spcAft>
              <a:buFont typeface="Arial" panose="020B0604020202020204" pitchFamily="34" charset="0"/>
              <a:buChar char="•"/>
            </a:pPr>
            <a:r>
              <a:rPr lang="en-US" sz="2800" dirty="0"/>
              <a:t>The world-stopped second phase is generally only 10% of the time.</a:t>
            </a:r>
          </a:p>
        </p:txBody>
      </p:sp>
    </p:spTree>
    <p:extLst>
      <p:ext uri="{BB962C8B-B14F-4D97-AF65-F5344CB8AC3E}">
        <p14:creationId xmlns:p14="http://schemas.microsoft.com/office/powerpoint/2010/main" val="1909780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C8E8-8936-0B46-9BF4-E66F8E770386}"/>
              </a:ext>
            </a:extLst>
          </p:cNvPr>
          <p:cNvSpPr>
            <a:spLocks noGrp="1"/>
          </p:cNvSpPr>
          <p:nvPr>
            <p:ph type="title"/>
          </p:nvPr>
        </p:nvSpPr>
        <p:spPr/>
        <p:txBody>
          <a:bodyPr/>
          <a:lstStyle/>
          <a:p>
            <a:r>
              <a:rPr lang="en-US"/>
              <a:t>Towards Always-on Temporal Defenses</a:t>
            </a:r>
          </a:p>
        </p:txBody>
      </p:sp>
      <p:sp>
        <p:nvSpPr>
          <p:cNvPr id="3" name="Content Placeholder 2">
            <a:extLst>
              <a:ext uri="{FF2B5EF4-FFF2-40B4-BE49-F238E27FC236}">
                <a16:creationId xmlns:a16="http://schemas.microsoft.com/office/drawing/2014/main" id="{F4051C0F-3C66-6648-9DA7-E5B57D56D3CE}"/>
              </a:ext>
            </a:extLst>
          </p:cNvPr>
          <p:cNvSpPr>
            <a:spLocks noGrp="1"/>
          </p:cNvSpPr>
          <p:nvPr>
            <p:ph idx="1"/>
          </p:nvPr>
        </p:nvSpPr>
        <p:spPr>
          <a:xfrm>
            <a:off x="920140" y="1556102"/>
            <a:ext cx="10301328" cy="4800249"/>
          </a:xfrm>
        </p:spPr>
        <p:txBody>
          <a:bodyPr anchor="ctr"/>
          <a:lstStyle/>
          <a:p>
            <a:r>
              <a:rPr lang="en-US" dirty="0"/>
              <a:t>Cornucopia is a great start, but not quite ready for prime time:</a:t>
            </a:r>
          </a:p>
          <a:p>
            <a:pPr lvl="1">
              <a:spcBef>
                <a:spcPts val="200"/>
              </a:spcBef>
              <a:spcAft>
                <a:spcPts val="200"/>
              </a:spcAft>
            </a:pPr>
            <a:r>
              <a:rPr lang="en-US" sz="2400" dirty="0"/>
              <a:t>Our pause times are still too large, even with incremental sweeps</a:t>
            </a:r>
          </a:p>
          <a:p>
            <a:pPr lvl="1">
              <a:spcBef>
                <a:spcPts val="200"/>
              </a:spcBef>
              <a:spcAft>
                <a:spcPts val="200"/>
              </a:spcAft>
            </a:pPr>
            <a:r>
              <a:rPr lang="en-US" sz="2400" dirty="0"/>
              <a:t>Our worst-case DRAM traffic overheads are still too high</a:t>
            </a:r>
          </a:p>
          <a:p>
            <a:pPr lvl="1">
              <a:spcBef>
                <a:spcPts val="200"/>
              </a:spcBef>
              <a:spcAft>
                <a:spcPts val="200"/>
              </a:spcAft>
            </a:pPr>
            <a:r>
              <a:rPr lang="en-US" sz="2400" dirty="0"/>
              <a:t>Our RSS usage is too unpredictable</a:t>
            </a:r>
          </a:p>
          <a:p>
            <a:endParaRPr lang="en-US" dirty="0"/>
          </a:p>
          <a:p>
            <a:r>
              <a:rPr lang="en-US" dirty="0"/>
              <a:t>Some of this is just engineering</a:t>
            </a:r>
          </a:p>
        </p:txBody>
      </p:sp>
      <p:sp>
        <p:nvSpPr>
          <p:cNvPr id="4" name="Slide Number Placeholder 3">
            <a:extLst>
              <a:ext uri="{FF2B5EF4-FFF2-40B4-BE49-F238E27FC236}">
                <a16:creationId xmlns:a16="http://schemas.microsoft.com/office/drawing/2014/main" id="{7D2E072B-3693-FC45-A013-84CEC692A65E}"/>
              </a:ext>
            </a:extLst>
          </p:cNvPr>
          <p:cNvSpPr>
            <a:spLocks noGrp="1"/>
          </p:cNvSpPr>
          <p:nvPr>
            <p:ph type="sldNum" sz="quarter" idx="12"/>
          </p:nvPr>
        </p:nvSpPr>
        <p:spPr/>
        <p:txBody>
          <a:bodyPr/>
          <a:lstStyle/>
          <a:p>
            <a:fld id="{69F7022F-BFDE-A24F-8B41-A294A002DD0C}" type="slidenum">
              <a:rPr lang="en-US" smtClean="0"/>
              <a:t>26</a:t>
            </a:fld>
            <a:endParaRPr lang="en-US"/>
          </a:p>
        </p:txBody>
      </p:sp>
    </p:spTree>
    <p:extLst>
      <p:ext uri="{BB962C8B-B14F-4D97-AF65-F5344CB8AC3E}">
        <p14:creationId xmlns:p14="http://schemas.microsoft.com/office/powerpoint/2010/main" val="163153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80FF-02A3-A74C-AB90-8B1B005E78A7}"/>
              </a:ext>
            </a:extLst>
          </p:cNvPr>
          <p:cNvSpPr>
            <a:spLocks noGrp="1"/>
          </p:cNvSpPr>
          <p:nvPr>
            <p:ph type="title"/>
          </p:nvPr>
        </p:nvSpPr>
        <p:spPr/>
        <p:txBody>
          <a:bodyPr/>
          <a:lstStyle/>
          <a:p>
            <a:r>
              <a:rPr lang="en-US"/>
              <a:t>Memory Safety Trifecta</a:t>
            </a:r>
          </a:p>
        </p:txBody>
      </p:sp>
      <p:sp>
        <p:nvSpPr>
          <p:cNvPr id="4" name="Slide Number Placeholder 3">
            <a:extLst>
              <a:ext uri="{FF2B5EF4-FFF2-40B4-BE49-F238E27FC236}">
                <a16:creationId xmlns:a16="http://schemas.microsoft.com/office/drawing/2014/main" id="{2FCA74A2-06EB-F64A-B164-256C011EB3D3}"/>
              </a:ext>
            </a:extLst>
          </p:cNvPr>
          <p:cNvSpPr>
            <a:spLocks noGrp="1"/>
          </p:cNvSpPr>
          <p:nvPr>
            <p:ph type="sldNum" sz="quarter" idx="12"/>
          </p:nvPr>
        </p:nvSpPr>
        <p:spPr/>
        <p:txBody>
          <a:bodyPr/>
          <a:lstStyle/>
          <a:p>
            <a:fld id="{69F7022F-BFDE-A24F-8B41-A294A002DD0C}" type="slidenum">
              <a:rPr lang="en-US" smtClean="0"/>
              <a:t>3</a:t>
            </a:fld>
            <a:endParaRPr lang="en-US"/>
          </a:p>
        </p:txBody>
      </p:sp>
      <p:sp>
        <p:nvSpPr>
          <p:cNvPr id="5" name="Content Placeholder 2">
            <a:extLst>
              <a:ext uri="{FF2B5EF4-FFF2-40B4-BE49-F238E27FC236}">
                <a16:creationId xmlns:a16="http://schemas.microsoft.com/office/drawing/2014/main" id="{D457326E-B063-7140-AE1F-E07CB2440C4C}"/>
              </a:ext>
            </a:extLst>
          </p:cNvPr>
          <p:cNvSpPr>
            <a:spLocks noGrp="1"/>
          </p:cNvSpPr>
          <p:nvPr>
            <p:ph idx="1"/>
          </p:nvPr>
        </p:nvSpPr>
        <p:spPr/>
        <p:txBody>
          <a:bodyPr anchor="ctr">
            <a:normAutofit/>
          </a:bodyPr>
          <a:lstStyle/>
          <a:p>
            <a:pPr marL="457200" indent="-457200">
              <a:spcBef>
                <a:spcPts val="0"/>
              </a:spcBef>
              <a:spcAft>
                <a:spcPts val="0"/>
              </a:spcAft>
              <a:buFont typeface="+mj-lt"/>
              <a:buAutoNum type="arabicPeriod"/>
            </a:pPr>
            <a:r>
              <a:rPr lang="en-GB" sz="2400" b="1" dirty="0"/>
              <a:t>Pointer integrity </a:t>
            </a:r>
            <a:r>
              <a:rPr lang="en-GB" sz="2400" dirty="0"/>
              <a:t>(machine pointers “behave like” object references)</a:t>
            </a:r>
          </a:p>
          <a:p>
            <a:pPr lvl="1" indent="-342900">
              <a:spcBef>
                <a:spcPts val="0"/>
              </a:spcBef>
              <a:spcAft>
                <a:spcPts val="0"/>
              </a:spcAft>
              <a:buFont typeface="Arial" panose="020B0604020202020204" pitchFamily="34" charset="0"/>
              <a:buChar char="•"/>
            </a:pPr>
            <a:r>
              <a:rPr lang="en-GB" sz="2000" dirty="0"/>
              <a:t>Sound provenance; representation integrity.</a:t>
            </a:r>
          </a:p>
          <a:p>
            <a:pPr lvl="1" indent="-342900">
              <a:spcBef>
                <a:spcPts val="0"/>
              </a:spcBef>
              <a:spcAft>
                <a:spcPts val="0"/>
              </a:spcAft>
              <a:buFont typeface="Arial" panose="020B0604020202020204" pitchFamily="34" charset="0"/>
              <a:buChar char="•"/>
            </a:pPr>
            <a:r>
              <a:rPr lang="en-GB" sz="2000" i="1" dirty="0"/>
              <a:t>No</a:t>
            </a:r>
            <a:r>
              <a:rPr lang="en-GB" sz="2000" dirty="0"/>
              <a:t>: wild pointers, overwritten bit representations.</a:t>
            </a:r>
          </a:p>
          <a:p>
            <a:pPr lvl="1" indent="-342900">
              <a:spcBef>
                <a:spcPts val="0"/>
              </a:spcBef>
              <a:spcAft>
                <a:spcPts val="0"/>
              </a:spcAft>
              <a:buFont typeface="Arial" panose="020B0604020202020204" pitchFamily="34" charset="0"/>
              <a:buChar char="•"/>
            </a:pPr>
            <a:endParaRPr lang="en-GB" sz="2000" dirty="0"/>
          </a:p>
          <a:p>
            <a:pPr marL="457200" indent="-457200">
              <a:spcBef>
                <a:spcPts val="0"/>
              </a:spcBef>
              <a:spcAft>
                <a:spcPts val="0"/>
              </a:spcAft>
              <a:buFont typeface="+mj-lt"/>
              <a:buAutoNum type="arabicPeriod"/>
            </a:pPr>
            <a:r>
              <a:rPr lang="en-GB" sz="2400" b="1" dirty="0"/>
              <a:t>Spatial safety </a:t>
            </a:r>
            <a:r>
              <a:rPr lang="en-GB" sz="2400" dirty="0"/>
              <a:t>(machine memory “behaves like” objects)</a:t>
            </a:r>
          </a:p>
          <a:p>
            <a:pPr lvl="1" indent="-342900">
              <a:spcBef>
                <a:spcPts val="0"/>
              </a:spcBef>
              <a:spcAft>
                <a:spcPts val="0"/>
              </a:spcAft>
              <a:buFont typeface="Arial" panose="020B0604020202020204" pitchFamily="34" charset="0"/>
              <a:buChar char="•"/>
            </a:pPr>
            <a:r>
              <a:rPr lang="en-GB" sz="2000" dirty="0"/>
              <a:t>Objects have runtime size; pointers confer right to access (and may modulate access).</a:t>
            </a:r>
          </a:p>
          <a:p>
            <a:pPr lvl="1" indent="-342900">
              <a:spcBef>
                <a:spcPts val="0"/>
              </a:spcBef>
              <a:spcAft>
                <a:spcPts val="0"/>
              </a:spcAft>
              <a:buFont typeface="Arial" panose="020B0604020202020204" pitchFamily="34" charset="0"/>
              <a:buChar char="•"/>
            </a:pPr>
            <a:r>
              <a:rPr lang="en-GB" sz="2000" dirty="0"/>
              <a:t>Pointers carry bounds (&amp; permissions); access rights are </a:t>
            </a:r>
            <a:r>
              <a:rPr lang="en-GB" sz="2000" i="1" dirty="0"/>
              <a:t>monotone non-increasing</a:t>
            </a:r>
            <a:r>
              <a:rPr lang="en-GB" sz="2000" dirty="0"/>
              <a:t>.</a:t>
            </a:r>
          </a:p>
          <a:p>
            <a:pPr lvl="1" indent="-342900">
              <a:spcBef>
                <a:spcPts val="0"/>
              </a:spcBef>
              <a:spcAft>
                <a:spcPts val="0"/>
              </a:spcAft>
              <a:buFont typeface="Arial" panose="020B0604020202020204" pitchFamily="34" charset="0"/>
              <a:buChar char="•"/>
            </a:pPr>
            <a:r>
              <a:rPr lang="en-GB" sz="2000" i="1" dirty="0"/>
              <a:t>No</a:t>
            </a:r>
            <a:r>
              <a:rPr lang="en-GB" sz="2000" dirty="0"/>
              <a:t>: use of a pointer outside its bounds (or beyond its permissions).</a:t>
            </a:r>
          </a:p>
          <a:p>
            <a:pPr lvl="1" indent="-342900">
              <a:spcBef>
                <a:spcPts val="0"/>
              </a:spcBef>
              <a:spcAft>
                <a:spcPts val="0"/>
              </a:spcAft>
              <a:buFont typeface="Arial" panose="020B0604020202020204" pitchFamily="34" charset="0"/>
              <a:buChar char="•"/>
            </a:pPr>
            <a:endParaRPr lang="en-GB" sz="2000" i="1" dirty="0"/>
          </a:p>
          <a:p>
            <a:pPr marL="457200" indent="-457200">
              <a:spcBef>
                <a:spcPts val="0"/>
              </a:spcBef>
              <a:spcAft>
                <a:spcPts val="0"/>
              </a:spcAft>
              <a:buFont typeface="+mj-lt"/>
              <a:buAutoNum type="arabicPeriod"/>
            </a:pPr>
            <a:r>
              <a:rPr lang="en-GB" sz="2400" b="1" dirty="0"/>
              <a:t>Temporal safety </a:t>
            </a:r>
            <a:r>
              <a:rPr lang="en-GB" sz="2400" dirty="0"/>
              <a:t>(machine encoding captures reachability and lifetime)</a:t>
            </a:r>
          </a:p>
          <a:p>
            <a:pPr lvl="1" indent="-342900">
              <a:spcBef>
                <a:spcPts val="0"/>
              </a:spcBef>
              <a:spcAft>
                <a:spcPts val="0"/>
              </a:spcAft>
              <a:buFont typeface="Arial" panose="020B0604020202020204" pitchFamily="34" charset="0"/>
              <a:buChar char="•"/>
            </a:pPr>
            <a:r>
              <a:rPr lang="en-GB" sz="2000" dirty="0"/>
              <a:t>Possible to get a “fresh” object, distinct from all others.</a:t>
            </a:r>
          </a:p>
          <a:p>
            <a:pPr lvl="1" indent="-342900">
              <a:spcBef>
                <a:spcPts val="0"/>
              </a:spcBef>
              <a:spcAft>
                <a:spcPts val="0"/>
              </a:spcAft>
              <a:buFont typeface="Arial" panose="020B0604020202020204" pitchFamily="34" charset="0"/>
              <a:buChar char="•"/>
            </a:pPr>
            <a:r>
              <a:rPr lang="en-GB" sz="2000" dirty="0"/>
              <a:t>All distinct, concurrently </a:t>
            </a:r>
            <a:r>
              <a:rPr lang="en-GB" sz="2000" i="1" dirty="0"/>
              <a:t>reachable</a:t>
            </a:r>
            <a:r>
              <a:rPr lang="en-GB" sz="2000" dirty="0"/>
              <a:t> objects do not overlap in memory.</a:t>
            </a:r>
          </a:p>
          <a:p>
            <a:pPr lvl="1" indent="-342900">
              <a:spcBef>
                <a:spcPts val="0"/>
              </a:spcBef>
              <a:spcAft>
                <a:spcPts val="0"/>
              </a:spcAft>
              <a:buFont typeface="Arial" panose="020B0604020202020204" pitchFamily="34" charset="0"/>
              <a:buChar char="•"/>
            </a:pPr>
            <a:r>
              <a:rPr lang="en-GB" sz="2000" i="1" dirty="0"/>
              <a:t>No</a:t>
            </a:r>
            <a:r>
              <a:rPr lang="en-GB" sz="2000" dirty="0"/>
              <a:t>: use of memory before allocation or after </a:t>
            </a:r>
            <a:r>
              <a:rPr lang="en-GB" sz="2000" i="1" dirty="0"/>
              <a:t>reallocated</a:t>
            </a:r>
            <a:r>
              <a:rPr lang="en-GB" sz="2000" dirty="0"/>
              <a:t> for other uses.</a:t>
            </a:r>
            <a:endParaRPr lang="en-GB" sz="2000" i="1" dirty="0"/>
          </a:p>
        </p:txBody>
      </p:sp>
      <p:pic>
        <p:nvPicPr>
          <p:cNvPr id="3" name="3-01.m4a" descr="3-01.m4a">
            <a:hlinkClick r:id="" action="ppaction://media"/>
            <a:extLst>
              <a:ext uri="{FF2B5EF4-FFF2-40B4-BE49-F238E27FC236}">
                <a16:creationId xmlns:a16="http://schemas.microsoft.com/office/drawing/2014/main" id="{42EB88EB-95E3-664E-8EFD-B2E10D1654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0173" y="501649"/>
            <a:ext cx="812800" cy="812800"/>
          </a:xfrm>
          <a:prstGeom prst="rect">
            <a:avLst/>
          </a:prstGeom>
        </p:spPr>
      </p:pic>
      <p:pic>
        <p:nvPicPr>
          <p:cNvPr id="7" name="3-02.m4a" descr="3-02.m4a">
            <a:hlinkClick r:id="" action="ppaction://media"/>
            <a:extLst>
              <a:ext uri="{FF2B5EF4-FFF2-40B4-BE49-F238E27FC236}">
                <a16:creationId xmlns:a16="http://schemas.microsoft.com/office/drawing/2014/main" id="{9EA390F5-102F-B142-BA05-950C008A4F8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60173" y="1407356"/>
            <a:ext cx="812800" cy="812800"/>
          </a:xfrm>
          <a:prstGeom prst="rect">
            <a:avLst/>
          </a:prstGeom>
        </p:spPr>
      </p:pic>
      <p:pic>
        <p:nvPicPr>
          <p:cNvPr id="9" name="3-03.m4a" descr="3-03.m4a">
            <a:hlinkClick r:id="" action="ppaction://media"/>
            <a:extLst>
              <a:ext uri="{FF2B5EF4-FFF2-40B4-BE49-F238E27FC236}">
                <a16:creationId xmlns:a16="http://schemas.microsoft.com/office/drawing/2014/main" id="{6B752519-3BA8-EF47-B9CD-44912340614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160173" y="2313063"/>
            <a:ext cx="812800" cy="812800"/>
          </a:xfrm>
          <a:prstGeom prst="rect">
            <a:avLst/>
          </a:prstGeom>
        </p:spPr>
      </p:pic>
      <p:pic>
        <p:nvPicPr>
          <p:cNvPr id="11" name="3-04.m4a" descr="3-04.m4a">
            <a:hlinkClick r:id="" action="ppaction://media"/>
            <a:extLst>
              <a:ext uri="{FF2B5EF4-FFF2-40B4-BE49-F238E27FC236}">
                <a16:creationId xmlns:a16="http://schemas.microsoft.com/office/drawing/2014/main" id="{9F56AEEF-40D8-6846-8C08-4BE5CA81032E}"/>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153547" y="3215315"/>
            <a:ext cx="812800" cy="812800"/>
          </a:xfrm>
          <a:prstGeom prst="rect">
            <a:avLst/>
          </a:prstGeom>
        </p:spPr>
      </p:pic>
    </p:spTree>
    <p:extLst>
      <p:ext uri="{BB962C8B-B14F-4D97-AF65-F5344CB8AC3E}">
        <p14:creationId xmlns:p14="http://schemas.microsoft.com/office/powerpoint/2010/main" val="1098564736"/>
      </p:ext>
    </p:extLst>
  </p:cSld>
  <p:clrMapOvr>
    <a:masterClrMapping/>
  </p:clrMapOvr>
  <mc:AlternateContent xmlns:mc="http://schemas.openxmlformats.org/markup-compatibility/2006">
    <mc:Choice xmlns:p14="http://schemas.microsoft.com/office/powerpoint/2010/main" Requires="p14">
      <p:transition spd="slow" p14:dur="2000" advTm="47500"/>
    </mc:Choice>
    <mc:Fallback>
      <p:transition spd="slow" advTm="4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230" fill="hold"/>
                                        <p:tgtEl>
                                          <p:spTgt spid="3"/>
                                        </p:tgtEl>
                                      </p:cBhvr>
                                    </p:cmd>
                                  </p:childTnLst>
                                </p:cTn>
                              </p:par>
                            </p:childTnLst>
                          </p:cTn>
                        </p:par>
                        <p:par>
                          <p:cTn id="7" fill="hold">
                            <p:stCondLst>
                              <p:cond delay="6730"/>
                            </p:stCondLst>
                            <p:childTnLst>
                              <p:par>
                                <p:cTn id="8" presetID="1"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 presetClass="mediacall" presetSubtype="0" fill="hold" nodeType="withEffect">
                                  <p:stCondLst>
                                    <p:cond delay="500"/>
                                  </p:stCondLst>
                                  <p:childTnLst>
                                    <p:cmd type="call" cmd="playFrom(0.0)">
                                      <p:cBhvr>
                                        <p:cTn id="15" dur="11564" fill="hold"/>
                                        <p:tgtEl>
                                          <p:spTgt spid="7"/>
                                        </p:tgtEl>
                                      </p:cBhvr>
                                    </p:cmd>
                                  </p:childTnLst>
                                </p:cTn>
                              </p:par>
                            </p:childTnLst>
                          </p:cTn>
                        </p:par>
                        <p:par>
                          <p:cTn id="16" fill="hold">
                            <p:stCondLst>
                              <p:cond delay="18794"/>
                            </p:stCondLst>
                            <p:childTnLst>
                              <p:par>
                                <p:cTn id="17" presetID="1"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mediacall" presetSubtype="0" fill="hold" nodeType="withEffect">
                                  <p:stCondLst>
                                    <p:cond delay="500"/>
                                  </p:stCondLst>
                                  <p:childTnLst>
                                    <p:cmd type="call" cmd="playFrom(0.0)">
                                      <p:cBhvr>
                                        <p:cTn id="26" dur="11545" fill="hold"/>
                                        <p:tgtEl>
                                          <p:spTgt spid="9"/>
                                        </p:tgtEl>
                                      </p:cBhvr>
                                    </p:cmd>
                                  </p:childTnLst>
                                </p:cTn>
                              </p:par>
                            </p:childTnLst>
                          </p:cTn>
                        </p:par>
                        <p:par>
                          <p:cTn id="27" fill="hold">
                            <p:stCondLst>
                              <p:cond delay="30839"/>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2" end="12"/>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childTnLst>
                                </p:cTn>
                              </p:par>
                              <p:par>
                                <p:cTn id="36" presetID="1" presetClass="mediacall" presetSubtype="0" fill="hold" nodeType="withEffect">
                                  <p:stCondLst>
                                    <p:cond delay="500"/>
                                  </p:stCondLst>
                                  <p:childTnLst>
                                    <p:cmd type="call" cmd="playFrom(0.0)">
                                      <p:cBhvr>
                                        <p:cTn id="37" dur="148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8" fill="hold" display="0">
                  <p:stCondLst>
                    <p:cond delay="indefinite"/>
                  </p:stCondLst>
                  <p:endCondLst>
                    <p:cond evt="onStopAudio" delay="0">
                      <p:tgtEl>
                        <p:sldTgt/>
                      </p:tgtEl>
                    </p:cond>
                  </p:endCondLst>
                </p:cTn>
                <p:tgtEl>
                  <p:spTgt spid="3"/>
                </p:tgtEl>
              </p:cMediaNode>
            </p:audio>
            <p:audio>
              <p:cMediaNode vol="100000" showWhenStopped="0">
                <p:cTn id="39" fill="hold" display="0">
                  <p:stCondLst>
                    <p:cond delay="indefinite"/>
                  </p:stCondLst>
                  <p:endCondLst>
                    <p:cond evt="onStopAudio" delay="0">
                      <p:tgtEl>
                        <p:sldTgt/>
                      </p:tgtEl>
                    </p:cond>
                  </p:endCondLst>
                </p:cTn>
                <p:tgtEl>
                  <p:spTgt spid="7"/>
                </p:tgtEl>
              </p:cMediaNode>
            </p:audio>
            <p:audio>
              <p:cMediaNode vol="100000" showWhenStopped="0">
                <p:cTn id="40" fill="hold" display="0">
                  <p:stCondLst>
                    <p:cond delay="indefinite"/>
                  </p:stCondLst>
                  <p:endCondLst>
                    <p:cond evt="onStopAudio" delay="0">
                      <p:tgtEl>
                        <p:sldTgt/>
                      </p:tgtEl>
                    </p:cond>
                  </p:endCondLst>
                </p:cTn>
                <p:tgtEl>
                  <p:spTgt spid="9"/>
                </p:tgtEl>
              </p:cMediaNode>
            </p:audio>
            <p:audio>
              <p:cMediaNode vol="80000" showWhenStopped="0">
                <p:cTn id="4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2F59-9507-FD49-B9D4-557CEAEF5239}"/>
              </a:ext>
            </a:extLst>
          </p:cNvPr>
          <p:cNvSpPr>
            <a:spLocks noGrp="1"/>
          </p:cNvSpPr>
          <p:nvPr>
            <p:ph type="title"/>
          </p:nvPr>
        </p:nvSpPr>
        <p:spPr/>
        <p:txBody>
          <a:bodyPr>
            <a:normAutofit/>
          </a:bodyPr>
          <a:lstStyle/>
          <a:p>
            <a:r>
              <a:rPr lang="en-US" dirty="0"/>
              <a:t>Memory Safety, Authority, and Capabilities</a:t>
            </a:r>
          </a:p>
        </p:txBody>
      </p:sp>
      <p:sp>
        <p:nvSpPr>
          <p:cNvPr id="3" name="Content Placeholder 2">
            <a:extLst>
              <a:ext uri="{FF2B5EF4-FFF2-40B4-BE49-F238E27FC236}">
                <a16:creationId xmlns:a16="http://schemas.microsoft.com/office/drawing/2014/main" id="{8F946632-CA08-4F43-8078-0B70C006B645}"/>
              </a:ext>
            </a:extLst>
          </p:cNvPr>
          <p:cNvSpPr>
            <a:spLocks noGrp="1"/>
          </p:cNvSpPr>
          <p:nvPr>
            <p:ph idx="1"/>
          </p:nvPr>
        </p:nvSpPr>
        <p:spPr/>
        <p:txBody>
          <a:bodyPr anchor="ctr">
            <a:normAutofit/>
          </a:bodyPr>
          <a:lstStyle/>
          <a:p>
            <a:r>
              <a:rPr lang="en-US" dirty="0"/>
              <a:t>Conceptually, holding a pointer </a:t>
            </a:r>
            <a:r>
              <a:rPr lang="en-US" i="1" dirty="0"/>
              <a:t>confers authority</a:t>
            </a:r>
            <a:r>
              <a:rPr lang="en-US" dirty="0"/>
              <a:t> to access memory</a:t>
            </a:r>
          </a:p>
          <a:p>
            <a:r>
              <a:rPr lang="en-US" dirty="0"/>
              <a:t>Correspondence between safety properties and authorization:</a:t>
            </a:r>
          </a:p>
          <a:p>
            <a:pPr marL="0" indent="0">
              <a:buNone/>
            </a:pPr>
            <a:endParaRPr lang="en-US" dirty="0"/>
          </a:p>
          <a:p>
            <a:pPr marL="0" indent="0">
              <a:buNone/>
            </a:pPr>
            <a:endParaRPr lang="en-US" dirty="0"/>
          </a:p>
          <a:p>
            <a:pPr marL="0" indent="0">
              <a:buNone/>
            </a:pPr>
            <a:endParaRPr lang="en-US" dirty="0"/>
          </a:p>
          <a:p>
            <a:r>
              <a:rPr lang="en-US" dirty="0"/>
              <a:t>Capability systems make authority explicit in bearer tokens.</a:t>
            </a:r>
          </a:p>
          <a:p>
            <a:pPr lvl="1">
              <a:spcBef>
                <a:spcPts val="200"/>
              </a:spcBef>
              <a:spcAft>
                <a:spcPts val="200"/>
              </a:spcAft>
            </a:pPr>
            <a:r>
              <a:rPr lang="en-US" dirty="0"/>
              <a:t>Capability revocation generally challenging, as is temporal safety in C.</a:t>
            </a:r>
          </a:p>
        </p:txBody>
      </p:sp>
      <p:sp>
        <p:nvSpPr>
          <p:cNvPr id="4" name="Slide Number Placeholder 3">
            <a:extLst>
              <a:ext uri="{FF2B5EF4-FFF2-40B4-BE49-F238E27FC236}">
                <a16:creationId xmlns:a16="http://schemas.microsoft.com/office/drawing/2014/main" id="{FE89FF1A-2193-C54F-9D74-E985F2EA16D7}"/>
              </a:ext>
            </a:extLst>
          </p:cNvPr>
          <p:cNvSpPr>
            <a:spLocks noGrp="1"/>
          </p:cNvSpPr>
          <p:nvPr>
            <p:ph type="sldNum" sz="quarter" idx="12"/>
          </p:nvPr>
        </p:nvSpPr>
        <p:spPr/>
        <p:txBody>
          <a:bodyPr/>
          <a:lstStyle/>
          <a:p>
            <a:fld id="{69F7022F-BFDE-A24F-8B41-A294A002DD0C}" type="slidenum">
              <a:rPr lang="en-US" smtClean="0"/>
              <a:t>4</a:t>
            </a:fld>
            <a:endParaRPr lang="en-US"/>
          </a:p>
        </p:txBody>
      </p:sp>
      <p:graphicFrame>
        <p:nvGraphicFramePr>
          <p:cNvPr id="5" name="Table 4">
            <a:extLst>
              <a:ext uri="{FF2B5EF4-FFF2-40B4-BE49-F238E27FC236}">
                <a16:creationId xmlns:a16="http://schemas.microsoft.com/office/drawing/2014/main" id="{A3A20B20-9B4B-9244-9565-BBFA605E0A0F}"/>
              </a:ext>
            </a:extLst>
          </p:cNvPr>
          <p:cNvGraphicFramePr>
            <a:graphicFrameLocks noGrp="1"/>
          </p:cNvGraphicFramePr>
          <p:nvPr>
            <p:extLst>
              <p:ext uri="{D42A27DB-BD31-4B8C-83A1-F6EECF244321}">
                <p14:modId xmlns:p14="http://schemas.microsoft.com/office/powerpoint/2010/main" val="138527435"/>
              </p:ext>
            </p:extLst>
          </p:nvPr>
        </p:nvGraphicFramePr>
        <p:xfrm>
          <a:off x="2032000" y="3041826"/>
          <a:ext cx="8128000" cy="1828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20498980"/>
                    </a:ext>
                  </a:extLst>
                </a:gridCol>
                <a:gridCol w="4064000">
                  <a:extLst>
                    <a:ext uri="{9D8B030D-6E8A-4147-A177-3AD203B41FA5}">
                      <a16:colId xmlns:a16="http://schemas.microsoft.com/office/drawing/2014/main" val="1761737069"/>
                    </a:ext>
                  </a:extLst>
                </a:gridCol>
              </a:tblGrid>
              <a:tr h="370840">
                <a:tc>
                  <a:txBody>
                    <a:bodyPr/>
                    <a:lstStyle/>
                    <a:p>
                      <a:pPr algn="ctr"/>
                      <a:r>
                        <a:rPr lang="en-US" sz="2400" dirty="0"/>
                        <a:t>Memory Safety</a:t>
                      </a:r>
                    </a:p>
                  </a:txBody>
                  <a:tcPr/>
                </a:tc>
                <a:tc>
                  <a:txBody>
                    <a:bodyPr/>
                    <a:lstStyle/>
                    <a:p>
                      <a:pPr algn="ctr"/>
                      <a:r>
                        <a:rPr lang="en-US" sz="2400" dirty="0"/>
                        <a:t>Authority</a:t>
                      </a:r>
                    </a:p>
                  </a:txBody>
                  <a:tcPr/>
                </a:tc>
                <a:extLst>
                  <a:ext uri="{0D108BD9-81ED-4DB2-BD59-A6C34878D82A}">
                    <a16:rowId xmlns:a16="http://schemas.microsoft.com/office/drawing/2014/main" val="2534648772"/>
                  </a:ext>
                </a:extLst>
              </a:tr>
              <a:tr h="370840">
                <a:tc>
                  <a:txBody>
                    <a:bodyPr/>
                    <a:lstStyle/>
                    <a:p>
                      <a:pPr algn="ctr"/>
                      <a:r>
                        <a:rPr lang="en-US" sz="2400" dirty="0"/>
                        <a:t>Integrity and Provenance</a:t>
                      </a:r>
                    </a:p>
                  </a:txBody>
                  <a:tcPr/>
                </a:tc>
                <a:tc>
                  <a:txBody>
                    <a:bodyPr/>
                    <a:lstStyle/>
                    <a:p>
                      <a:pPr algn="ctr"/>
                      <a:r>
                        <a:rPr lang="en-US" sz="2400" dirty="0"/>
                        <a:t>Unforgeability</a:t>
                      </a:r>
                    </a:p>
                  </a:txBody>
                  <a:tcPr/>
                </a:tc>
                <a:extLst>
                  <a:ext uri="{0D108BD9-81ED-4DB2-BD59-A6C34878D82A}">
                    <a16:rowId xmlns:a16="http://schemas.microsoft.com/office/drawing/2014/main" val="801772610"/>
                  </a:ext>
                </a:extLst>
              </a:tr>
              <a:tr h="370840">
                <a:tc>
                  <a:txBody>
                    <a:bodyPr/>
                    <a:lstStyle/>
                    <a:p>
                      <a:pPr algn="ctr"/>
                      <a:r>
                        <a:rPr lang="en-US" sz="2400" dirty="0"/>
                        <a:t>Spatial Safety</a:t>
                      </a:r>
                    </a:p>
                  </a:txBody>
                  <a:tcPr/>
                </a:tc>
                <a:tc>
                  <a:txBody>
                    <a:bodyPr/>
                    <a:lstStyle/>
                    <a:p>
                      <a:pPr algn="ctr"/>
                      <a:r>
                        <a:rPr lang="en-US" sz="2400" dirty="0"/>
                        <a:t>Limits on Authorization</a:t>
                      </a:r>
                    </a:p>
                  </a:txBody>
                  <a:tcPr/>
                </a:tc>
                <a:extLst>
                  <a:ext uri="{0D108BD9-81ED-4DB2-BD59-A6C34878D82A}">
                    <a16:rowId xmlns:a16="http://schemas.microsoft.com/office/drawing/2014/main" val="2295686296"/>
                  </a:ext>
                </a:extLst>
              </a:tr>
              <a:tr h="370840">
                <a:tc>
                  <a:txBody>
                    <a:bodyPr/>
                    <a:lstStyle/>
                    <a:p>
                      <a:pPr algn="ctr"/>
                      <a:r>
                        <a:rPr lang="en-US" sz="2400" dirty="0"/>
                        <a:t>Temporal Safety</a:t>
                      </a:r>
                    </a:p>
                  </a:txBody>
                  <a:tcPr/>
                </a:tc>
                <a:tc>
                  <a:txBody>
                    <a:bodyPr/>
                    <a:lstStyle/>
                    <a:p>
                      <a:pPr algn="ctr"/>
                      <a:r>
                        <a:rPr lang="en-US" sz="2400" dirty="0"/>
                        <a:t>Revocation of Authority</a:t>
                      </a:r>
                    </a:p>
                  </a:txBody>
                  <a:tcPr/>
                </a:tc>
                <a:extLst>
                  <a:ext uri="{0D108BD9-81ED-4DB2-BD59-A6C34878D82A}">
                    <a16:rowId xmlns:a16="http://schemas.microsoft.com/office/drawing/2014/main" val="1863955139"/>
                  </a:ext>
                </a:extLst>
              </a:tr>
            </a:tbl>
          </a:graphicData>
        </a:graphic>
      </p:graphicFrame>
      <p:pic>
        <p:nvPicPr>
          <p:cNvPr id="6" name="1" descr="1">
            <a:hlinkClick r:id="" action="ppaction://media"/>
            <a:extLst>
              <a:ext uri="{FF2B5EF4-FFF2-40B4-BE49-F238E27FC236}">
                <a16:creationId xmlns:a16="http://schemas.microsoft.com/office/drawing/2014/main" id="{85F87146-0D74-B841-9F52-70F086DA33F6}"/>
              </a:ext>
            </a:extLst>
          </p:cNvPr>
          <p:cNvPicPr>
            <a:picLocks noChangeAspect="1"/>
          </p:cNvPicPr>
          <p:nvPr>
            <a:audioFile r:link="rId1"/>
            <p:extLst>
              <p:ext uri="{DAA4B4D4-6D71-4841-9C94-3DE7FCFB9230}">
                <p14:media xmlns:p14="http://schemas.microsoft.com/office/powerpoint/2010/main" r:embed="rId2">
                  <p14:trim st="71.7381" end="72.4574"/>
                </p14:media>
              </p:ext>
            </p:extLst>
          </p:nvPr>
        </p:nvPicPr>
        <p:blipFill>
          <a:blip r:embed="rId7"/>
          <a:stretch>
            <a:fillRect/>
          </a:stretch>
        </p:blipFill>
        <p:spPr>
          <a:xfrm>
            <a:off x="11160173" y="501649"/>
            <a:ext cx="812800" cy="812800"/>
          </a:xfrm>
          <a:prstGeom prst="rect">
            <a:avLst/>
          </a:prstGeom>
        </p:spPr>
      </p:pic>
      <p:pic>
        <p:nvPicPr>
          <p:cNvPr id="8" name="2" descr="2">
            <a:hlinkClick r:id="" action="ppaction://media"/>
            <a:extLst>
              <a:ext uri="{FF2B5EF4-FFF2-40B4-BE49-F238E27FC236}">
                <a16:creationId xmlns:a16="http://schemas.microsoft.com/office/drawing/2014/main" id="{F890190D-0567-6942-8CBF-AD8BE90D3E2A}"/>
              </a:ext>
            </a:extLst>
          </p:cNvPr>
          <p:cNvPicPr>
            <a:picLocks noChangeAspect="1"/>
          </p:cNvPicPr>
          <p:nvPr>
            <a:audioFile r:link="rId1"/>
            <p:extLst>
              <p:ext uri="{DAA4B4D4-6D71-4841-9C94-3DE7FCFB9230}">
                <p14:media xmlns:p14="http://schemas.microsoft.com/office/powerpoint/2010/main" r:embed="rId3">
                  <p14:trim st="1479.0994" end="340.3921"/>
                </p14:media>
              </p:ext>
            </p:extLst>
          </p:nvPr>
        </p:nvPicPr>
        <p:blipFill>
          <a:blip r:embed="rId7"/>
          <a:stretch>
            <a:fillRect/>
          </a:stretch>
        </p:blipFill>
        <p:spPr>
          <a:xfrm>
            <a:off x="11160173" y="1407356"/>
            <a:ext cx="812800" cy="812800"/>
          </a:xfrm>
          <a:prstGeom prst="rect">
            <a:avLst/>
          </a:prstGeom>
        </p:spPr>
      </p:pic>
      <p:pic>
        <p:nvPicPr>
          <p:cNvPr id="10" name="3" descr="3">
            <a:hlinkClick r:id="" action="ppaction://media"/>
            <a:extLst>
              <a:ext uri="{FF2B5EF4-FFF2-40B4-BE49-F238E27FC236}">
                <a16:creationId xmlns:a16="http://schemas.microsoft.com/office/drawing/2014/main" id="{E952D8AC-0488-7542-AA5F-F3EE179123AF}"/>
              </a:ext>
            </a:extLst>
          </p:cNvPr>
          <p:cNvPicPr>
            <a:picLocks noChangeAspect="1"/>
          </p:cNvPicPr>
          <p:nvPr>
            <a:audioFile r:link="rId1"/>
            <p:extLst>
              <p:ext uri="{DAA4B4D4-6D71-4841-9C94-3DE7FCFB9230}">
                <p14:media xmlns:p14="http://schemas.microsoft.com/office/powerpoint/2010/main" r:embed="rId4">
                  <p14:trim st="1588.8441" end="604.7125"/>
                </p14:media>
              </p:ext>
            </p:extLst>
          </p:nvPr>
        </p:nvPicPr>
        <p:blipFill>
          <a:blip r:embed="rId7"/>
          <a:stretch>
            <a:fillRect/>
          </a:stretch>
        </p:blipFill>
        <p:spPr>
          <a:xfrm>
            <a:off x="11157598" y="2368902"/>
            <a:ext cx="812800" cy="812800"/>
          </a:xfrm>
          <a:prstGeom prst="rect">
            <a:avLst/>
          </a:prstGeom>
        </p:spPr>
      </p:pic>
    </p:spTree>
    <p:extLst>
      <p:ext uri="{BB962C8B-B14F-4D97-AF65-F5344CB8AC3E}">
        <p14:creationId xmlns:p14="http://schemas.microsoft.com/office/powerpoint/2010/main" val="3115438679"/>
      </p:ext>
    </p:extLst>
  </p:cSld>
  <p:clrMapOvr>
    <a:masterClrMapping/>
  </p:clrMapOvr>
  <mc:AlternateContent xmlns:mc="http://schemas.openxmlformats.org/markup-compatibility/2006">
    <mc:Choice xmlns:p14="http://schemas.microsoft.com/office/powerpoint/2010/main" Requires="p14">
      <p:transition spd="slow" p14:dur="2000" advTm="31000"/>
    </mc:Choice>
    <mc:Fallback>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075" fill="hold"/>
                                        <p:tgtEl>
                                          <p:spTgt spid="6"/>
                                        </p:tgtEl>
                                      </p:cBhvr>
                                    </p:cmd>
                                  </p:childTnLst>
                                </p:cTn>
                              </p:par>
                            </p:childTnLst>
                          </p:cTn>
                        </p:par>
                        <p:par>
                          <p:cTn id="7" fill="hold">
                            <p:stCondLst>
                              <p:cond delay="8575"/>
                            </p:stCondLst>
                            <p:childTnLst>
                              <p:par>
                                <p:cTn id="8" presetID="1" presetClass="mediacall" presetSubtype="0" fill="hold" nodeType="afterEffect">
                                  <p:stCondLst>
                                    <p:cond delay="500"/>
                                  </p:stCondLst>
                                  <p:childTnLst>
                                    <p:cmd type="call" cmd="playFrom(0.0)">
                                      <p:cBhvr>
                                        <p:cTn id="9" dur="10162" fill="hold"/>
                                        <p:tgtEl>
                                          <p:spTgt spid="8"/>
                                        </p:tgtEl>
                                      </p:cBhvr>
                                    </p:cmd>
                                  </p:childTnLst>
                                </p:cTn>
                              </p:par>
                            </p:childTnLst>
                          </p:cTn>
                        </p:par>
                        <p:par>
                          <p:cTn id="10" fill="hold">
                            <p:stCondLst>
                              <p:cond delay="19237"/>
                            </p:stCondLst>
                            <p:childTnLst>
                              <p:par>
                                <p:cTn id="11" presetID="1" presetClass="entr" presetSubtype="0" fill="hold" nodeType="after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mediacall" presetSubtype="0" fill="hold" nodeType="withEffect">
                                  <p:stCondLst>
                                    <p:cond delay="250"/>
                                  </p:stCondLst>
                                  <p:childTnLst>
                                    <p:cmd type="call" cmd="playFrom(0.0)">
                                      <p:cBhvr>
                                        <p:cTn id="16" dur="111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7" fill="hold" display="0">
                  <p:stCondLst>
                    <p:cond delay="indefinite"/>
                  </p:stCondLst>
                  <p:endCondLst>
                    <p:cond evt="onStopAudio" delay="0">
                      <p:tgtEl>
                        <p:sldTgt/>
                      </p:tgtEl>
                    </p:cond>
                  </p:endCondLst>
                </p:cTn>
                <p:tgtEl>
                  <p:spTgt spid="6"/>
                </p:tgtEl>
              </p:cMediaNode>
            </p:audio>
            <p:audio>
              <p:cMediaNode vol="100000" showWhenStopped="0">
                <p:cTn id="18" fill="hold" display="0">
                  <p:stCondLst>
                    <p:cond delay="indefinite"/>
                  </p:stCondLst>
                  <p:endCondLst>
                    <p:cond evt="onStopAudio" delay="0">
                      <p:tgtEl>
                        <p:sldTgt/>
                      </p:tgtEl>
                    </p:cond>
                  </p:endCondLst>
                </p:cTn>
                <p:tgtEl>
                  <p:spTgt spid="8"/>
                </p:tgtEl>
              </p:cMediaNode>
            </p:audio>
            <p:audio>
              <p:cMediaNode vol="10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8E51-57C3-7C4F-93C9-0C5EF43FB88A}"/>
              </a:ext>
            </a:extLst>
          </p:cNvPr>
          <p:cNvSpPr>
            <a:spLocks noGrp="1"/>
          </p:cNvSpPr>
          <p:nvPr>
            <p:ph type="title"/>
          </p:nvPr>
        </p:nvSpPr>
        <p:spPr/>
        <p:txBody>
          <a:bodyPr>
            <a:normAutofit fontScale="90000"/>
          </a:bodyPr>
          <a:lstStyle/>
          <a:p>
            <a:r>
              <a:rPr lang="en-US" dirty="0"/>
              <a:t>CHERI Architecture: Pointers become Capabilities</a:t>
            </a:r>
          </a:p>
        </p:txBody>
      </p:sp>
      <p:sp>
        <p:nvSpPr>
          <p:cNvPr id="3" name="Content Placeholder 2">
            <a:extLst>
              <a:ext uri="{FF2B5EF4-FFF2-40B4-BE49-F238E27FC236}">
                <a16:creationId xmlns:a16="http://schemas.microsoft.com/office/drawing/2014/main" id="{85D22FE6-4EE8-6848-8A1E-2FD59D9995DD}"/>
              </a:ext>
            </a:extLst>
          </p:cNvPr>
          <p:cNvSpPr>
            <a:spLocks noGrp="1"/>
          </p:cNvSpPr>
          <p:nvPr>
            <p:ph idx="1"/>
          </p:nvPr>
        </p:nvSpPr>
        <p:spPr>
          <a:xfrm>
            <a:off x="593773" y="3312775"/>
            <a:ext cx="10972800" cy="3043576"/>
          </a:xfrm>
        </p:spPr>
        <p:txBody>
          <a:bodyPr/>
          <a:lstStyle/>
          <a:p>
            <a:r>
              <a:rPr lang="en-US" dirty="0"/>
              <a:t>CHERI Architectural Capabilities </a:t>
            </a:r>
            <a:r>
              <a:rPr lang="en-US" sz="2400" dirty="0"/>
              <a:t>(Watson et al., CHERI ISAv7, 2018)</a:t>
            </a:r>
            <a:r>
              <a:rPr lang="en-US" dirty="0"/>
              <a:t>.</a:t>
            </a:r>
          </a:p>
          <a:p>
            <a:pPr lvl="1">
              <a:spcBef>
                <a:spcPts val="200"/>
              </a:spcBef>
              <a:spcAft>
                <a:spcPts val="200"/>
              </a:spcAft>
            </a:pPr>
            <a:r>
              <a:rPr lang="en-US" sz="2400" dirty="0"/>
              <a:t>Architecturally-defined, “fat pointer” w/ one-bit OOB validity tag.</a:t>
            </a:r>
          </a:p>
          <a:p>
            <a:pPr lvl="1">
              <a:spcBef>
                <a:spcPts val="200"/>
              </a:spcBef>
              <a:spcAft>
                <a:spcPts val="200"/>
              </a:spcAft>
            </a:pPr>
            <a:r>
              <a:rPr lang="en-US" sz="2400" dirty="0"/>
              <a:t>Carry </a:t>
            </a:r>
            <a:r>
              <a:rPr lang="en-US" sz="2400" i="1" dirty="0"/>
              <a:t>cursor</a:t>
            </a:r>
            <a:r>
              <a:rPr lang="en-US" sz="2400" dirty="0"/>
              <a:t>, </a:t>
            </a:r>
            <a:r>
              <a:rPr lang="en-US" sz="2400" i="1" dirty="0"/>
              <a:t>base</a:t>
            </a:r>
            <a:r>
              <a:rPr lang="en-US" sz="2400" dirty="0"/>
              <a:t>, and </a:t>
            </a:r>
            <a:r>
              <a:rPr lang="en-US" sz="2400" i="1" dirty="0"/>
              <a:t>top </a:t>
            </a:r>
            <a:r>
              <a:rPr lang="en-US" sz="2400" dirty="0"/>
              <a:t>addresses </a:t>
            </a:r>
            <a:r>
              <a:rPr lang="en-US" sz="2000" dirty="0"/>
              <a:t>(and </a:t>
            </a:r>
            <a:r>
              <a:rPr lang="en-US" sz="2000" i="1" dirty="0"/>
              <a:t>permission</a:t>
            </a:r>
            <a:r>
              <a:rPr lang="en-US" sz="2000" dirty="0"/>
              <a:t> and </a:t>
            </a:r>
            <a:r>
              <a:rPr lang="en-US" sz="2000" i="1" dirty="0"/>
              <a:t>type</a:t>
            </a:r>
            <a:r>
              <a:rPr lang="en-US" sz="2000" dirty="0"/>
              <a:t> bits)</a:t>
            </a:r>
            <a:r>
              <a:rPr lang="en-US" sz="2400" dirty="0"/>
              <a:t>.</a:t>
            </a:r>
          </a:p>
          <a:p>
            <a:pPr lvl="1">
              <a:spcBef>
                <a:spcPts val="200"/>
              </a:spcBef>
              <a:spcAft>
                <a:spcPts val="200"/>
              </a:spcAft>
            </a:pPr>
            <a:r>
              <a:rPr lang="en-US" sz="2400" dirty="0"/>
              <a:t>CPU enforces bounds and permissions checks on dereference operations.</a:t>
            </a:r>
          </a:p>
          <a:p>
            <a:pPr lvl="1">
              <a:spcBef>
                <a:spcPts val="200"/>
              </a:spcBef>
              <a:spcAft>
                <a:spcPts val="200"/>
              </a:spcAft>
            </a:pPr>
            <a:r>
              <a:rPr lang="en-US" sz="2400" dirty="0"/>
              <a:t>Overwriting a capability with data clears the validity tag.</a:t>
            </a:r>
          </a:p>
          <a:p>
            <a:pPr lvl="1">
              <a:spcBef>
                <a:spcPts val="200"/>
              </a:spcBef>
              <a:spcAft>
                <a:spcPts val="200"/>
              </a:spcAft>
            </a:pPr>
            <a:r>
              <a:rPr lang="en-US" sz="2400" dirty="0"/>
              <a:t>CPU instructions ensure no de-novo validity or enlarging of bounds.</a:t>
            </a:r>
          </a:p>
          <a:p>
            <a:pPr>
              <a:spcBef>
                <a:spcPts val="200"/>
              </a:spcBef>
              <a:spcAft>
                <a:spcPts val="200"/>
              </a:spcAft>
            </a:pPr>
            <a:r>
              <a:rPr lang="en-US" sz="2400" dirty="0"/>
              <a:t>CHERI composes with “host” ISAs: here, MIPS; but also RISC-V &amp; Arm’s Morello.</a:t>
            </a:r>
          </a:p>
          <a:p>
            <a:endParaRPr lang="en-US" dirty="0"/>
          </a:p>
        </p:txBody>
      </p:sp>
      <p:sp>
        <p:nvSpPr>
          <p:cNvPr id="4" name="Slide Number Placeholder 3">
            <a:extLst>
              <a:ext uri="{FF2B5EF4-FFF2-40B4-BE49-F238E27FC236}">
                <a16:creationId xmlns:a16="http://schemas.microsoft.com/office/drawing/2014/main" id="{07C6E487-B17C-9C40-9CFE-32E9C843EFC5}"/>
              </a:ext>
            </a:extLst>
          </p:cNvPr>
          <p:cNvSpPr>
            <a:spLocks noGrp="1"/>
          </p:cNvSpPr>
          <p:nvPr>
            <p:ph type="sldNum" sz="quarter" idx="12"/>
          </p:nvPr>
        </p:nvSpPr>
        <p:spPr/>
        <p:txBody>
          <a:bodyPr/>
          <a:lstStyle/>
          <a:p>
            <a:fld id="{69F7022F-BFDE-A24F-8B41-A294A002DD0C}" type="slidenum">
              <a:rPr lang="en-US" smtClean="0"/>
              <a:t>5</a:t>
            </a:fld>
            <a:endParaRPr lang="en-US" dirty="0"/>
          </a:p>
        </p:txBody>
      </p:sp>
      <p:grpSp>
        <p:nvGrpSpPr>
          <p:cNvPr id="5" name="Group 4">
            <a:extLst>
              <a:ext uri="{FF2B5EF4-FFF2-40B4-BE49-F238E27FC236}">
                <a16:creationId xmlns:a16="http://schemas.microsoft.com/office/drawing/2014/main" id="{2A1D5411-6DE9-1C49-9BED-40EAB3BE5973}"/>
              </a:ext>
            </a:extLst>
          </p:cNvPr>
          <p:cNvGrpSpPr/>
          <p:nvPr/>
        </p:nvGrpSpPr>
        <p:grpSpPr>
          <a:xfrm>
            <a:off x="1769289" y="1407356"/>
            <a:ext cx="8636825" cy="1801955"/>
            <a:chOff x="1808950" y="1248257"/>
            <a:chExt cx="8636825" cy="1801955"/>
          </a:xfrm>
        </p:grpSpPr>
        <p:grpSp>
          <p:nvGrpSpPr>
            <p:cNvPr id="6" name="Group 5">
              <a:extLst>
                <a:ext uri="{FF2B5EF4-FFF2-40B4-BE49-F238E27FC236}">
                  <a16:creationId xmlns:a16="http://schemas.microsoft.com/office/drawing/2014/main" id="{91906E09-C8EE-7E46-BB82-3EE2B24AD94D}"/>
                </a:ext>
              </a:extLst>
            </p:cNvPr>
            <p:cNvGrpSpPr/>
            <p:nvPr/>
          </p:nvGrpSpPr>
          <p:grpSpPr>
            <a:xfrm>
              <a:off x="5137016" y="1528193"/>
              <a:ext cx="1580462" cy="1036415"/>
              <a:chOff x="156391" y="2833832"/>
              <a:chExt cx="1805744" cy="1381878"/>
            </a:xfrm>
          </p:grpSpPr>
          <p:sp>
            <p:nvSpPr>
              <p:cNvPr id="61" name="Rounded Rectangle 60">
                <a:extLst>
                  <a:ext uri="{FF2B5EF4-FFF2-40B4-BE49-F238E27FC236}">
                    <a16:creationId xmlns:a16="http://schemas.microsoft.com/office/drawing/2014/main" id="{69B7CBC6-13F0-7A4C-872C-8C3DEE75DE39}"/>
                  </a:ext>
                </a:extLst>
              </p:cNvPr>
              <p:cNvSpPr/>
              <p:nvPr/>
            </p:nvSpPr>
            <p:spPr>
              <a:xfrm>
                <a:off x="156391" y="2833832"/>
                <a:ext cx="1805744" cy="1381878"/>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dirty="0" err="1">
                    <a:solidFill>
                      <a:schemeClr val="tx1"/>
                    </a:solidFill>
                  </a:rPr>
                  <a:t>Globals</a:t>
                </a:r>
                <a:endParaRPr lang="en-US" sz="1350">
                  <a:solidFill>
                    <a:schemeClr val="tx1"/>
                  </a:solidFill>
                </a:endParaRPr>
              </a:p>
            </p:txBody>
          </p:sp>
          <p:sp>
            <p:nvSpPr>
              <p:cNvPr id="62" name="Rectangle 61">
                <a:extLst>
                  <a:ext uri="{FF2B5EF4-FFF2-40B4-BE49-F238E27FC236}">
                    <a16:creationId xmlns:a16="http://schemas.microsoft.com/office/drawing/2014/main" id="{90FFF1FB-C092-844E-999D-8228F6B2A7E8}"/>
                  </a:ext>
                </a:extLst>
              </p:cNvPr>
              <p:cNvSpPr/>
              <p:nvPr/>
            </p:nvSpPr>
            <p:spPr>
              <a:xfrm>
                <a:off x="762764" y="2991355"/>
                <a:ext cx="1043386"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63" name="Rectangle 62">
                <a:extLst>
                  <a:ext uri="{FF2B5EF4-FFF2-40B4-BE49-F238E27FC236}">
                    <a16:creationId xmlns:a16="http://schemas.microsoft.com/office/drawing/2014/main" id="{C34F41A4-EA4B-274A-A249-38E0ABA3EC15}"/>
                  </a:ext>
                </a:extLst>
              </p:cNvPr>
              <p:cNvSpPr/>
              <p:nvPr/>
            </p:nvSpPr>
            <p:spPr>
              <a:xfrm>
                <a:off x="877896" y="3008667"/>
                <a:ext cx="241957" cy="24024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64" name="Straight Connector 63">
                <a:extLst>
                  <a:ext uri="{FF2B5EF4-FFF2-40B4-BE49-F238E27FC236}">
                    <a16:creationId xmlns:a16="http://schemas.microsoft.com/office/drawing/2014/main" id="{A87354F0-8587-9242-B289-93169C7542C1}"/>
                  </a:ext>
                </a:extLst>
              </p:cNvPr>
              <p:cNvCxnSpPr/>
              <p:nvPr/>
            </p:nvCxnSpPr>
            <p:spPr>
              <a:xfrm>
                <a:off x="1806150" y="2991355"/>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791B336C-2E6B-0E46-9A78-05A3B17029E6}"/>
                  </a:ext>
                </a:extLst>
              </p:cNvPr>
              <p:cNvSpPr/>
              <p:nvPr/>
            </p:nvSpPr>
            <p:spPr>
              <a:xfrm>
                <a:off x="277518" y="3621266"/>
                <a:ext cx="1046722" cy="2296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66" name="Rectangle 65">
                <a:extLst>
                  <a:ext uri="{FF2B5EF4-FFF2-40B4-BE49-F238E27FC236}">
                    <a16:creationId xmlns:a16="http://schemas.microsoft.com/office/drawing/2014/main" id="{36EFC830-848B-2448-85A4-27ED28D32779}"/>
                  </a:ext>
                </a:extLst>
              </p:cNvPr>
              <p:cNvSpPr/>
              <p:nvPr/>
            </p:nvSpPr>
            <p:spPr>
              <a:xfrm>
                <a:off x="408291" y="3621266"/>
                <a:ext cx="132525" cy="22965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67" name="Straight Connector 66">
                <a:extLst>
                  <a:ext uri="{FF2B5EF4-FFF2-40B4-BE49-F238E27FC236}">
                    <a16:creationId xmlns:a16="http://schemas.microsoft.com/office/drawing/2014/main" id="{C38D926B-799F-0744-A9FD-30D4DD39C833}"/>
                  </a:ext>
                </a:extLst>
              </p:cNvPr>
              <p:cNvCxnSpPr/>
              <p:nvPr/>
            </p:nvCxnSpPr>
            <p:spPr>
              <a:xfrm>
                <a:off x="1325527" y="3621266"/>
                <a:ext cx="0" cy="229651"/>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00A96DFD-F8AC-C346-BB22-602205FF88AC}"/>
                  </a:ext>
                </a:extLst>
              </p:cNvPr>
              <p:cNvCxnSpPr>
                <a:cxnSpLocks/>
                <a:stCxn id="63" idx="2"/>
                <a:endCxn id="66" idx="0"/>
              </p:cNvCxnSpPr>
              <p:nvPr/>
            </p:nvCxnSpPr>
            <p:spPr>
              <a:xfrm flipH="1">
                <a:off x="474553" y="3248908"/>
                <a:ext cx="524321" cy="372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0D771D47-DD31-F646-9191-F13F62056262}"/>
                </a:ext>
              </a:extLst>
            </p:cNvPr>
            <p:cNvSpPr/>
            <p:nvPr/>
          </p:nvSpPr>
          <p:spPr>
            <a:xfrm>
              <a:off x="4927543" y="1294582"/>
              <a:ext cx="1516563" cy="1722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350"/>
            </a:p>
          </p:txBody>
        </p:sp>
        <p:sp>
          <p:nvSpPr>
            <p:cNvPr id="8" name="Rectangle 7">
              <a:extLst>
                <a:ext uri="{FF2B5EF4-FFF2-40B4-BE49-F238E27FC236}">
                  <a16:creationId xmlns:a16="http://schemas.microsoft.com/office/drawing/2014/main" id="{A9BCB758-3CE5-9540-A40E-E93182E85DF5}"/>
                </a:ext>
              </a:extLst>
            </p:cNvPr>
            <p:cNvSpPr/>
            <p:nvPr/>
          </p:nvSpPr>
          <p:spPr>
            <a:xfrm>
              <a:off x="4777069" y="1294582"/>
              <a:ext cx="771589" cy="1722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DF61B49B-4B80-014C-AB41-F69100E3C353}"/>
                </a:ext>
              </a:extLst>
            </p:cNvPr>
            <p:cNvCxnSpPr/>
            <p:nvPr/>
          </p:nvCxnSpPr>
          <p:spPr>
            <a:xfrm>
              <a:off x="5546461" y="1294582"/>
              <a:ext cx="0" cy="172238"/>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F100F28-378D-994D-ABE4-D8F35671E6BF}"/>
                </a:ext>
              </a:extLst>
            </p:cNvPr>
            <p:cNvSpPr txBox="1"/>
            <p:nvPr/>
          </p:nvSpPr>
          <p:spPr>
            <a:xfrm>
              <a:off x="4267605" y="1248257"/>
              <a:ext cx="579703" cy="300082"/>
            </a:xfrm>
            <a:prstGeom prst="rect">
              <a:avLst/>
            </a:prstGeom>
            <a:noFill/>
          </p:spPr>
          <p:txBody>
            <a:bodyPr wrap="square" rtlCol="0">
              <a:spAutoFit/>
            </a:bodyPr>
            <a:lstStyle/>
            <a:p>
              <a:pPr algn="ctr"/>
              <a:r>
                <a:rPr lang="en-US" sz="1350"/>
                <a:t>Data</a:t>
              </a:r>
            </a:p>
          </p:txBody>
        </p:sp>
        <p:grpSp>
          <p:nvGrpSpPr>
            <p:cNvPr id="11" name="Group 10">
              <a:extLst>
                <a:ext uri="{FF2B5EF4-FFF2-40B4-BE49-F238E27FC236}">
                  <a16:creationId xmlns:a16="http://schemas.microsoft.com/office/drawing/2014/main" id="{6AA7AEF8-3C32-8641-BBAF-4F965A2E4847}"/>
                </a:ext>
              </a:extLst>
            </p:cNvPr>
            <p:cNvGrpSpPr/>
            <p:nvPr/>
          </p:nvGrpSpPr>
          <p:grpSpPr>
            <a:xfrm>
              <a:off x="2584765" y="1530637"/>
              <a:ext cx="2462049" cy="1036415"/>
              <a:chOff x="156391" y="2833831"/>
              <a:chExt cx="2812993" cy="1381878"/>
            </a:xfrm>
          </p:grpSpPr>
          <p:sp>
            <p:nvSpPr>
              <p:cNvPr id="49" name="Rounded Rectangle 48">
                <a:extLst>
                  <a:ext uri="{FF2B5EF4-FFF2-40B4-BE49-F238E27FC236}">
                    <a16:creationId xmlns:a16="http://schemas.microsoft.com/office/drawing/2014/main" id="{619F1D4F-153A-BF43-B170-5B9E3A864D44}"/>
                  </a:ext>
                </a:extLst>
              </p:cNvPr>
              <p:cNvSpPr/>
              <p:nvPr/>
            </p:nvSpPr>
            <p:spPr>
              <a:xfrm>
                <a:off x="156391" y="2833831"/>
                <a:ext cx="2812993" cy="1381878"/>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a:solidFill>
                      <a:schemeClr val="tx1"/>
                    </a:solidFill>
                  </a:rPr>
                  <a:t>Heap</a:t>
                </a:r>
              </a:p>
            </p:txBody>
          </p:sp>
          <p:sp>
            <p:nvSpPr>
              <p:cNvPr id="50" name="Rectangle 49">
                <a:extLst>
                  <a:ext uri="{FF2B5EF4-FFF2-40B4-BE49-F238E27FC236}">
                    <a16:creationId xmlns:a16="http://schemas.microsoft.com/office/drawing/2014/main" id="{11C17A91-AEEF-EB4E-8C3F-600FF74DC9FC}"/>
                  </a:ext>
                </a:extLst>
              </p:cNvPr>
              <p:cNvSpPr/>
              <p:nvPr/>
            </p:nvSpPr>
            <p:spPr>
              <a:xfrm>
                <a:off x="762764" y="2991355"/>
                <a:ext cx="1043386"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51" name="Rectangle 50">
                <a:extLst>
                  <a:ext uri="{FF2B5EF4-FFF2-40B4-BE49-F238E27FC236}">
                    <a16:creationId xmlns:a16="http://schemas.microsoft.com/office/drawing/2014/main" id="{ABB16C22-EEEE-3B42-B25F-4EDFC1538932}"/>
                  </a:ext>
                </a:extLst>
              </p:cNvPr>
              <p:cNvSpPr/>
              <p:nvPr/>
            </p:nvSpPr>
            <p:spPr>
              <a:xfrm>
                <a:off x="1062225" y="2991355"/>
                <a:ext cx="425463" cy="2296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52" name="Straight Connector 51">
                <a:extLst>
                  <a:ext uri="{FF2B5EF4-FFF2-40B4-BE49-F238E27FC236}">
                    <a16:creationId xmlns:a16="http://schemas.microsoft.com/office/drawing/2014/main" id="{66F90B2E-B1E4-544E-B115-595B11CEA772}"/>
                  </a:ext>
                </a:extLst>
              </p:cNvPr>
              <p:cNvCxnSpPr/>
              <p:nvPr/>
            </p:nvCxnSpPr>
            <p:spPr>
              <a:xfrm>
                <a:off x="1806150" y="2991355"/>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AA4B28B0-81BA-E54D-97B8-8A3E025F3558}"/>
                  </a:ext>
                </a:extLst>
              </p:cNvPr>
              <p:cNvSpPr/>
              <p:nvPr/>
            </p:nvSpPr>
            <p:spPr>
              <a:xfrm>
                <a:off x="1702261" y="3593962"/>
                <a:ext cx="1044379" cy="2296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54" name="Rectangle 53">
                <a:extLst>
                  <a:ext uri="{FF2B5EF4-FFF2-40B4-BE49-F238E27FC236}">
                    <a16:creationId xmlns:a16="http://schemas.microsoft.com/office/drawing/2014/main" id="{00E9FA4C-1CAA-3D4E-979A-4A42AF0D11E9}"/>
                  </a:ext>
                </a:extLst>
              </p:cNvPr>
              <p:cNvSpPr/>
              <p:nvPr/>
            </p:nvSpPr>
            <p:spPr>
              <a:xfrm>
                <a:off x="2174169" y="3593962"/>
                <a:ext cx="207505" cy="22965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55" name="Straight Connector 54">
                <a:extLst>
                  <a:ext uri="{FF2B5EF4-FFF2-40B4-BE49-F238E27FC236}">
                    <a16:creationId xmlns:a16="http://schemas.microsoft.com/office/drawing/2014/main" id="{A9C94BA5-9DDE-6244-A3B9-8EA367E5DCCA}"/>
                  </a:ext>
                </a:extLst>
              </p:cNvPr>
              <p:cNvCxnSpPr/>
              <p:nvPr/>
            </p:nvCxnSpPr>
            <p:spPr>
              <a:xfrm>
                <a:off x="2755399" y="3593962"/>
                <a:ext cx="0" cy="229651"/>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00F63D7D-D3CC-E54F-A990-4E6000559757}"/>
                  </a:ext>
                </a:extLst>
              </p:cNvPr>
              <p:cNvSpPr/>
              <p:nvPr/>
            </p:nvSpPr>
            <p:spPr>
              <a:xfrm>
                <a:off x="277518" y="3436067"/>
                <a:ext cx="1046722"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57" name="Rectangle 56">
                <a:extLst>
                  <a:ext uri="{FF2B5EF4-FFF2-40B4-BE49-F238E27FC236}">
                    <a16:creationId xmlns:a16="http://schemas.microsoft.com/office/drawing/2014/main" id="{A342EC8D-3AEA-1547-A301-8FA67464E74F}"/>
                  </a:ext>
                </a:extLst>
              </p:cNvPr>
              <p:cNvSpPr/>
              <p:nvPr/>
            </p:nvSpPr>
            <p:spPr>
              <a:xfrm>
                <a:off x="566986" y="3436067"/>
                <a:ext cx="203807" cy="2296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58" name="Straight Connector 57">
                <a:extLst>
                  <a:ext uri="{FF2B5EF4-FFF2-40B4-BE49-F238E27FC236}">
                    <a16:creationId xmlns:a16="http://schemas.microsoft.com/office/drawing/2014/main" id="{7540C463-2E87-0041-AF3D-F0BBB4CF5368}"/>
                  </a:ext>
                </a:extLst>
              </p:cNvPr>
              <p:cNvCxnSpPr/>
              <p:nvPr/>
            </p:nvCxnSpPr>
            <p:spPr>
              <a:xfrm>
                <a:off x="1325527" y="3436067"/>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29A48BE0-F628-FB47-B597-170D7A39B602}"/>
                  </a:ext>
                </a:extLst>
              </p:cNvPr>
              <p:cNvCxnSpPr>
                <a:stCxn id="51" idx="2"/>
                <a:endCxn id="57" idx="0"/>
              </p:cNvCxnSpPr>
              <p:nvPr/>
            </p:nvCxnSpPr>
            <p:spPr>
              <a:xfrm flipH="1">
                <a:off x="668890" y="3221005"/>
                <a:ext cx="606066" cy="215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D4B9BE19-8BAE-F94E-B90A-512FD15BA6B1}"/>
                  </a:ext>
                </a:extLst>
              </p:cNvPr>
              <p:cNvCxnSpPr>
                <a:stCxn id="51" idx="2"/>
                <a:endCxn id="54" idx="0"/>
              </p:cNvCxnSpPr>
              <p:nvPr/>
            </p:nvCxnSpPr>
            <p:spPr>
              <a:xfrm>
                <a:off x="1274957" y="3221006"/>
                <a:ext cx="1002965" cy="372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FC017DA9-9C43-6A45-A4B4-3F5B22329B49}"/>
                </a:ext>
              </a:extLst>
            </p:cNvPr>
            <p:cNvCxnSpPr>
              <a:cxnSpLocks/>
              <a:stCxn id="8" idx="2"/>
              <a:endCxn id="51" idx="0"/>
            </p:cNvCxnSpPr>
            <p:nvPr/>
          </p:nvCxnSpPr>
          <p:spPr>
            <a:xfrm flipH="1">
              <a:off x="3563781" y="1466820"/>
              <a:ext cx="1599083" cy="181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62611BE4-11FA-9D4B-A7AF-26E049391953}"/>
                </a:ext>
              </a:extLst>
            </p:cNvPr>
            <p:cNvSpPr/>
            <p:nvPr/>
          </p:nvSpPr>
          <p:spPr>
            <a:xfrm>
              <a:off x="6815024" y="1530637"/>
              <a:ext cx="1699358" cy="1036415"/>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a:solidFill>
                    <a:schemeClr val="tx1"/>
                  </a:solidFill>
                </a:rPr>
                <a:t>Stack</a:t>
              </a:r>
            </a:p>
          </p:txBody>
        </p:sp>
        <p:sp>
          <p:nvSpPr>
            <p:cNvPr id="14" name="Rectangle 13">
              <a:extLst>
                <a:ext uri="{FF2B5EF4-FFF2-40B4-BE49-F238E27FC236}">
                  <a16:creationId xmlns:a16="http://schemas.microsoft.com/office/drawing/2014/main" id="{89E77ECF-0CC5-A84C-BEEF-BFF620CC3F18}"/>
                </a:ext>
              </a:extLst>
            </p:cNvPr>
            <p:cNvSpPr/>
            <p:nvPr/>
          </p:nvSpPr>
          <p:spPr>
            <a:xfrm>
              <a:off x="7135822" y="1649993"/>
              <a:ext cx="824590" cy="1722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r"/>
              <a:endParaRPr lang="en-US" sz="1350"/>
            </a:p>
          </p:txBody>
        </p:sp>
        <p:sp>
          <p:nvSpPr>
            <p:cNvPr id="15" name="Rectangle 14">
              <a:extLst>
                <a:ext uri="{FF2B5EF4-FFF2-40B4-BE49-F238E27FC236}">
                  <a16:creationId xmlns:a16="http://schemas.microsoft.com/office/drawing/2014/main" id="{00DA9D5C-74AC-194C-AC02-AF567392511C}"/>
                </a:ext>
              </a:extLst>
            </p:cNvPr>
            <p:cNvSpPr/>
            <p:nvPr/>
          </p:nvSpPr>
          <p:spPr>
            <a:xfrm>
              <a:off x="7724709" y="1649993"/>
              <a:ext cx="229887" cy="1722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sz="1350"/>
            </a:p>
          </p:txBody>
        </p:sp>
        <p:sp>
          <p:nvSpPr>
            <p:cNvPr id="16" name="Rectangle 15">
              <a:extLst>
                <a:ext uri="{FF2B5EF4-FFF2-40B4-BE49-F238E27FC236}">
                  <a16:creationId xmlns:a16="http://schemas.microsoft.com/office/drawing/2014/main" id="{6019F3CE-73EB-B342-AFF9-6E4CFEB428E6}"/>
                </a:ext>
              </a:extLst>
            </p:cNvPr>
            <p:cNvSpPr/>
            <p:nvPr/>
          </p:nvSpPr>
          <p:spPr>
            <a:xfrm>
              <a:off x="7501971" y="2099777"/>
              <a:ext cx="818774" cy="1722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r"/>
              <a:endParaRPr lang="en-US" sz="1350"/>
            </a:p>
          </p:txBody>
        </p:sp>
        <p:sp>
          <p:nvSpPr>
            <p:cNvPr id="17" name="Rectangle 16">
              <a:extLst>
                <a:ext uri="{FF2B5EF4-FFF2-40B4-BE49-F238E27FC236}">
                  <a16:creationId xmlns:a16="http://schemas.microsoft.com/office/drawing/2014/main" id="{4F1C9BAF-279B-C048-B5A1-AC200006F9FA}"/>
                </a:ext>
              </a:extLst>
            </p:cNvPr>
            <p:cNvSpPr/>
            <p:nvPr/>
          </p:nvSpPr>
          <p:spPr>
            <a:xfrm>
              <a:off x="8129420" y="2099777"/>
              <a:ext cx="88837" cy="1722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sz="1350"/>
            </a:p>
          </p:txBody>
        </p:sp>
        <p:cxnSp>
          <p:nvCxnSpPr>
            <p:cNvPr id="18" name="Straight Connector 17">
              <a:extLst>
                <a:ext uri="{FF2B5EF4-FFF2-40B4-BE49-F238E27FC236}">
                  <a16:creationId xmlns:a16="http://schemas.microsoft.com/office/drawing/2014/main" id="{0A713B6E-B283-C747-9580-91578BDFF7F4}"/>
                </a:ext>
              </a:extLst>
            </p:cNvPr>
            <p:cNvCxnSpPr/>
            <p:nvPr/>
          </p:nvCxnSpPr>
          <p:spPr>
            <a:xfrm>
              <a:off x="7960413" y="1649993"/>
              <a:ext cx="0" cy="172239"/>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54FE2F2-669A-2742-A0B3-D8CBFED42190}"/>
                </a:ext>
              </a:extLst>
            </p:cNvPr>
            <p:cNvCxnSpPr/>
            <p:nvPr/>
          </p:nvCxnSpPr>
          <p:spPr>
            <a:xfrm>
              <a:off x="8317930" y="2101945"/>
              <a:ext cx="0" cy="172239"/>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6FBEB45-800B-6A4C-9807-BF863F4A2800}"/>
                </a:ext>
              </a:extLst>
            </p:cNvPr>
            <p:cNvCxnSpPr>
              <a:stCxn id="8" idx="2"/>
              <a:endCxn id="15" idx="0"/>
            </p:cNvCxnSpPr>
            <p:nvPr/>
          </p:nvCxnSpPr>
          <p:spPr>
            <a:xfrm>
              <a:off x="5162864" y="1466820"/>
              <a:ext cx="2676789" cy="183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F9CD437-438E-6E4C-828B-A96EC3584FCD}"/>
                </a:ext>
              </a:extLst>
            </p:cNvPr>
            <p:cNvCxnSpPr>
              <a:stCxn id="15" idx="2"/>
              <a:endCxn id="17" idx="0"/>
            </p:cNvCxnSpPr>
            <p:nvPr/>
          </p:nvCxnSpPr>
          <p:spPr>
            <a:xfrm>
              <a:off x="7839653" y="1822232"/>
              <a:ext cx="334186" cy="277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BF0EFDC9-DA05-614B-90C3-00B33220FEEF}"/>
                </a:ext>
              </a:extLst>
            </p:cNvPr>
            <p:cNvSpPr/>
            <p:nvPr/>
          </p:nvSpPr>
          <p:spPr>
            <a:xfrm>
              <a:off x="8851425" y="1307691"/>
              <a:ext cx="1516562" cy="1722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DA601F95-BE9C-6A40-BB65-66D2CD6C8176}"/>
                </a:ext>
              </a:extLst>
            </p:cNvPr>
            <p:cNvSpPr/>
            <p:nvPr/>
          </p:nvSpPr>
          <p:spPr>
            <a:xfrm>
              <a:off x="8851425" y="1306770"/>
              <a:ext cx="772779" cy="1722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cxnSp>
          <p:nvCxnSpPr>
            <p:cNvPr id="24" name="Straight Connector 23">
              <a:extLst>
                <a:ext uri="{FF2B5EF4-FFF2-40B4-BE49-F238E27FC236}">
                  <a16:creationId xmlns:a16="http://schemas.microsoft.com/office/drawing/2014/main" id="{DB691E78-6721-3C4D-9C27-2B9D5CAF1549}"/>
                </a:ext>
              </a:extLst>
            </p:cNvPr>
            <p:cNvCxnSpPr/>
            <p:nvPr/>
          </p:nvCxnSpPr>
          <p:spPr>
            <a:xfrm>
              <a:off x="9629210" y="1306770"/>
              <a:ext cx="0" cy="172238"/>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C6D2CE2-7626-8049-B39F-ECFAE2C4454C}"/>
                </a:ext>
              </a:extLst>
            </p:cNvPr>
            <p:cNvSpPr txBox="1"/>
            <p:nvPr/>
          </p:nvSpPr>
          <p:spPr>
            <a:xfrm>
              <a:off x="8288757" y="1267268"/>
              <a:ext cx="577244" cy="300082"/>
            </a:xfrm>
            <a:prstGeom prst="rect">
              <a:avLst/>
            </a:prstGeom>
            <a:noFill/>
          </p:spPr>
          <p:txBody>
            <a:bodyPr wrap="square" rtlCol="0">
              <a:spAutoFit/>
            </a:bodyPr>
            <a:lstStyle/>
            <a:p>
              <a:pPr algn="ctr"/>
              <a:r>
                <a:rPr lang="en-US" sz="1350"/>
                <a:t>Code</a:t>
              </a:r>
            </a:p>
          </p:txBody>
        </p:sp>
        <p:sp>
          <p:nvSpPr>
            <p:cNvPr id="26" name="Rounded Rectangle 25">
              <a:extLst>
                <a:ext uri="{FF2B5EF4-FFF2-40B4-BE49-F238E27FC236}">
                  <a16:creationId xmlns:a16="http://schemas.microsoft.com/office/drawing/2014/main" id="{D4E2CEFA-3AD6-BD43-A304-38DC3E64861F}"/>
                </a:ext>
              </a:extLst>
            </p:cNvPr>
            <p:cNvSpPr/>
            <p:nvPr/>
          </p:nvSpPr>
          <p:spPr>
            <a:xfrm>
              <a:off x="8801152" y="1542808"/>
              <a:ext cx="1644623" cy="1028401"/>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a:solidFill>
                    <a:schemeClr val="tx1"/>
                  </a:solidFill>
                </a:rPr>
                <a:t>Control flow</a:t>
              </a:r>
            </a:p>
          </p:txBody>
        </p:sp>
        <p:sp>
          <p:nvSpPr>
            <p:cNvPr id="27" name="Rectangle 26">
              <a:extLst>
                <a:ext uri="{FF2B5EF4-FFF2-40B4-BE49-F238E27FC236}">
                  <a16:creationId xmlns:a16="http://schemas.microsoft.com/office/drawing/2014/main" id="{6ACAB2D9-8BC4-AF42-8DC7-394019979A07}"/>
                </a:ext>
              </a:extLst>
            </p:cNvPr>
            <p:cNvSpPr/>
            <p:nvPr/>
          </p:nvSpPr>
          <p:spPr>
            <a:xfrm>
              <a:off x="8903655" y="1794309"/>
              <a:ext cx="775131" cy="1794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28" name="Rectangle 27">
              <a:extLst>
                <a:ext uri="{FF2B5EF4-FFF2-40B4-BE49-F238E27FC236}">
                  <a16:creationId xmlns:a16="http://schemas.microsoft.com/office/drawing/2014/main" id="{AA930BB2-4516-5245-80EE-56A5FBA37474}"/>
                </a:ext>
              </a:extLst>
            </p:cNvPr>
            <p:cNvSpPr/>
            <p:nvPr/>
          </p:nvSpPr>
          <p:spPr>
            <a:xfrm>
              <a:off x="9038366" y="1794309"/>
              <a:ext cx="160305" cy="1794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1350"/>
            </a:p>
          </p:txBody>
        </p:sp>
        <p:cxnSp>
          <p:nvCxnSpPr>
            <p:cNvPr id="29" name="Straight Connector 28">
              <a:extLst>
                <a:ext uri="{FF2B5EF4-FFF2-40B4-BE49-F238E27FC236}">
                  <a16:creationId xmlns:a16="http://schemas.microsoft.com/office/drawing/2014/main" id="{A17C09F8-0FA9-A54D-AF26-67582816BF29}"/>
                </a:ext>
              </a:extLst>
            </p:cNvPr>
            <p:cNvCxnSpPr/>
            <p:nvPr/>
          </p:nvCxnSpPr>
          <p:spPr>
            <a:xfrm>
              <a:off x="9681276" y="1791945"/>
              <a:ext cx="0" cy="179426"/>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9295C70B-5B1D-844B-B982-C2CEB1F59717}"/>
                </a:ext>
              </a:extLst>
            </p:cNvPr>
            <p:cNvSpPr/>
            <p:nvPr/>
          </p:nvSpPr>
          <p:spPr>
            <a:xfrm>
              <a:off x="9585074" y="2104898"/>
              <a:ext cx="775130" cy="1794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31" name="Rectangle 30">
              <a:extLst>
                <a:ext uri="{FF2B5EF4-FFF2-40B4-BE49-F238E27FC236}">
                  <a16:creationId xmlns:a16="http://schemas.microsoft.com/office/drawing/2014/main" id="{E784288A-BD93-8A43-B081-A01E13E2F00E}"/>
                </a:ext>
              </a:extLst>
            </p:cNvPr>
            <p:cNvSpPr/>
            <p:nvPr/>
          </p:nvSpPr>
          <p:spPr>
            <a:xfrm>
              <a:off x="10107475" y="2105347"/>
              <a:ext cx="90857" cy="1794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1350"/>
            </a:p>
          </p:txBody>
        </p:sp>
        <p:cxnSp>
          <p:nvCxnSpPr>
            <p:cNvPr id="32" name="Straight Connector 31">
              <a:extLst>
                <a:ext uri="{FF2B5EF4-FFF2-40B4-BE49-F238E27FC236}">
                  <a16:creationId xmlns:a16="http://schemas.microsoft.com/office/drawing/2014/main" id="{B2FDAED5-5B2C-6042-B741-05D471FD8A75}"/>
                </a:ext>
              </a:extLst>
            </p:cNvPr>
            <p:cNvCxnSpPr/>
            <p:nvPr/>
          </p:nvCxnSpPr>
          <p:spPr>
            <a:xfrm>
              <a:off x="10360204" y="2104423"/>
              <a:ext cx="0" cy="179426"/>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554884E-E570-184A-A553-3ED0E0E7B16C}"/>
                </a:ext>
              </a:extLst>
            </p:cNvPr>
            <p:cNvCxnSpPr>
              <a:stCxn id="23" idx="2"/>
              <a:endCxn id="28" idx="0"/>
            </p:cNvCxnSpPr>
            <p:nvPr/>
          </p:nvCxnSpPr>
          <p:spPr>
            <a:xfrm flipH="1">
              <a:off x="9118519" y="1479006"/>
              <a:ext cx="119296" cy="3152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4BB4545-8AB0-654F-9E94-150FB042DDFD}"/>
                </a:ext>
              </a:extLst>
            </p:cNvPr>
            <p:cNvCxnSpPr>
              <a:stCxn id="23" idx="2"/>
              <a:endCxn id="31" idx="0"/>
            </p:cNvCxnSpPr>
            <p:nvPr/>
          </p:nvCxnSpPr>
          <p:spPr>
            <a:xfrm>
              <a:off x="9237815" y="1479010"/>
              <a:ext cx="915089" cy="6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009A45D-B0DA-7E4A-907D-6A9BF68A5B03}"/>
                </a:ext>
              </a:extLst>
            </p:cNvPr>
            <p:cNvCxnSpPr/>
            <p:nvPr/>
          </p:nvCxnSpPr>
          <p:spPr>
            <a:xfrm flipH="1" flipV="1">
              <a:off x="7343685" y="1702106"/>
              <a:ext cx="467519" cy="467513"/>
            </a:xfrm>
            <a:prstGeom prst="straightConnector1">
              <a:avLst/>
            </a:prstGeom>
            <a:ln w="889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6" name="&quot;No&quot; Symbol 35">
              <a:extLst>
                <a:ext uri="{FF2B5EF4-FFF2-40B4-BE49-F238E27FC236}">
                  <a16:creationId xmlns:a16="http://schemas.microsoft.com/office/drawing/2014/main" id="{921DC282-D0AE-BF45-8EF7-3671E5A976E8}"/>
                </a:ext>
              </a:extLst>
            </p:cNvPr>
            <p:cNvSpPr/>
            <p:nvPr/>
          </p:nvSpPr>
          <p:spPr>
            <a:xfrm rot="19879475">
              <a:off x="7473529" y="1840065"/>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37" name="Straight Arrow Connector 36">
              <a:extLst>
                <a:ext uri="{FF2B5EF4-FFF2-40B4-BE49-F238E27FC236}">
                  <a16:creationId xmlns:a16="http://schemas.microsoft.com/office/drawing/2014/main" id="{201A7AA6-59BC-1949-825B-2091A6C6C505}"/>
                </a:ext>
              </a:extLst>
            </p:cNvPr>
            <p:cNvCxnSpPr>
              <a:stCxn id="16" idx="3"/>
            </p:cNvCxnSpPr>
            <p:nvPr/>
          </p:nvCxnSpPr>
          <p:spPr>
            <a:xfrm flipV="1">
              <a:off x="8335760" y="1922620"/>
              <a:ext cx="681287" cy="249812"/>
            </a:xfrm>
            <a:prstGeom prst="straightConnector1">
              <a:avLst/>
            </a:prstGeom>
            <a:ln w="889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8" name="&quot;No&quot; Symbol 37">
              <a:extLst>
                <a:ext uri="{FF2B5EF4-FFF2-40B4-BE49-F238E27FC236}">
                  <a16:creationId xmlns:a16="http://schemas.microsoft.com/office/drawing/2014/main" id="{61A417FC-823F-1C4D-BCC4-0673006F02FC}"/>
                </a:ext>
              </a:extLst>
            </p:cNvPr>
            <p:cNvSpPr/>
            <p:nvPr/>
          </p:nvSpPr>
          <p:spPr>
            <a:xfrm rot="19879475">
              <a:off x="8536436" y="1879231"/>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9" name="Rounded Rectangular Callout 38">
              <a:extLst>
                <a:ext uri="{FF2B5EF4-FFF2-40B4-BE49-F238E27FC236}">
                  <a16:creationId xmlns:a16="http://schemas.microsoft.com/office/drawing/2014/main" id="{C20DA3B9-1597-9445-A058-3DD57E629C14}"/>
                </a:ext>
              </a:extLst>
            </p:cNvPr>
            <p:cNvSpPr/>
            <p:nvPr/>
          </p:nvSpPr>
          <p:spPr>
            <a:xfrm>
              <a:off x="6941735" y="2657343"/>
              <a:ext cx="1312307" cy="392869"/>
            </a:xfrm>
            <a:prstGeom prst="wedgeRoundRectCallout">
              <a:avLst>
                <a:gd name="adj1" fmla="val -10646"/>
                <a:gd name="adj2" fmla="val -180918"/>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Monotonicity</a:t>
              </a:r>
            </a:p>
          </p:txBody>
        </p:sp>
        <p:sp>
          <p:nvSpPr>
            <p:cNvPr id="40" name="Rounded Rectangular Callout 39">
              <a:extLst>
                <a:ext uri="{FF2B5EF4-FFF2-40B4-BE49-F238E27FC236}">
                  <a16:creationId xmlns:a16="http://schemas.microsoft.com/office/drawing/2014/main" id="{31781F35-D347-FB4E-876E-A4FBEA086AD9}"/>
                </a:ext>
              </a:extLst>
            </p:cNvPr>
            <p:cNvSpPr/>
            <p:nvPr/>
          </p:nvSpPr>
          <p:spPr>
            <a:xfrm>
              <a:off x="8792282" y="2644520"/>
              <a:ext cx="1208108" cy="393722"/>
            </a:xfrm>
            <a:prstGeom prst="wedgeRoundRectCallout">
              <a:avLst>
                <a:gd name="adj1" fmla="val -47111"/>
                <a:gd name="adj2" fmla="val -16153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Permissions</a:t>
              </a:r>
            </a:p>
          </p:txBody>
        </p:sp>
        <p:sp>
          <p:nvSpPr>
            <p:cNvPr id="41" name="Rounded Rectangular Callout 40">
              <a:extLst>
                <a:ext uri="{FF2B5EF4-FFF2-40B4-BE49-F238E27FC236}">
                  <a16:creationId xmlns:a16="http://schemas.microsoft.com/office/drawing/2014/main" id="{9C4E6C46-6CC0-734E-AC5C-E6E8EBA98F9B}"/>
                </a:ext>
              </a:extLst>
            </p:cNvPr>
            <p:cNvSpPr/>
            <p:nvPr/>
          </p:nvSpPr>
          <p:spPr>
            <a:xfrm>
              <a:off x="1808950" y="2642861"/>
              <a:ext cx="1908471" cy="395381"/>
            </a:xfrm>
            <a:prstGeom prst="wedgeRoundRectCallout">
              <a:avLst>
                <a:gd name="adj1" fmla="val -21350"/>
                <a:gd name="adj2" fmla="val -115551"/>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Integrity </a:t>
              </a:r>
              <a:r>
                <a:rPr lang="en-US" sz="1200"/>
                <a:t>and</a:t>
              </a:r>
              <a:r>
                <a:rPr lang="en-US" sz="1200" b="1"/>
                <a:t> provenance validity</a:t>
              </a:r>
            </a:p>
          </p:txBody>
        </p:sp>
        <p:cxnSp>
          <p:nvCxnSpPr>
            <p:cNvPr id="42" name="Straight Arrow Connector 41">
              <a:extLst>
                <a:ext uri="{FF2B5EF4-FFF2-40B4-BE49-F238E27FC236}">
                  <a16:creationId xmlns:a16="http://schemas.microsoft.com/office/drawing/2014/main" id="{9A987443-88CD-0046-A254-A48FF1EF7C91}"/>
                </a:ext>
              </a:extLst>
            </p:cNvPr>
            <p:cNvCxnSpPr>
              <a:cxnSpLocks/>
            </p:cNvCxnSpPr>
            <p:nvPr/>
          </p:nvCxnSpPr>
          <p:spPr>
            <a:xfrm flipV="1">
              <a:off x="2134355" y="2053802"/>
              <a:ext cx="772713" cy="177324"/>
            </a:xfrm>
            <a:prstGeom prst="straightConnector1">
              <a:avLst/>
            </a:prstGeom>
            <a:ln w="889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Cloud 42">
              <a:extLst>
                <a:ext uri="{FF2B5EF4-FFF2-40B4-BE49-F238E27FC236}">
                  <a16:creationId xmlns:a16="http://schemas.microsoft.com/office/drawing/2014/main" id="{8083F64D-D03F-5043-95DB-CA6D23C51A72}"/>
                </a:ext>
              </a:extLst>
            </p:cNvPr>
            <p:cNvSpPr/>
            <p:nvPr/>
          </p:nvSpPr>
          <p:spPr>
            <a:xfrm>
              <a:off x="1869258" y="2130001"/>
              <a:ext cx="334737" cy="266546"/>
            </a:xfrm>
            <a:prstGeom prst="cloud">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44" name="&quot;No&quot; Symbol 43">
              <a:extLst>
                <a:ext uri="{FF2B5EF4-FFF2-40B4-BE49-F238E27FC236}">
                  <a16:creationId xmlns:a16="http://schemas.microsoft.com/office/drawing/2014/main" id="{245017D0-07DA-8A4B-9EEC-71D0BC1821B1}"/>
                </a:ext>
              </a:extLst>
            </p:cNvPr>
            <p:cNvSpPr/>
            <p:nvPr/>
          </p:nvSpPr>
          <p:spPr>
            <a:xfrm rot="19879475">
              <a:off x="2235221" y="2008442"/>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5" name="Rounded Rectangular Callout 44">
              <a:extLst>
                <a:ext uri="{FF2B5EF4-FFF2-40B4-BE49-F238E27FC236}">
                  <a16:creationId xmlns:a16="http://schemas.microsoft.com/office/drawing/2014/main" id="{ACCFFEB5-C7D3-F64A-8A16-63A01E9F0C3C}"/>
                </a:ext>
              </a:extLst>
            </p:cNvPr>
            <p:cNvSpPr/>
            <p:nvPr/>
          </p:nvSpPr>
          <p:spPr>
            <a:xfrm>
              <a:off x="4940624" y="2651147"/>
              <a:ext cx="1208108" cy="395381"/>
            </a:xfrm>
            <a:prstGeom prst="wedgeRoundRectCallout">
              <a:avLst>
                <a:gd name="adj1" fmla="val -40603"/>
                <a:gd name="adj2" fmla="val -130857"/>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Bounds</a:t>
              </a:r>
            </a:p>
          </p:txBody>
        </p:sp>
        <p:cxnSp>
          <p:nvCxnSpPr>
            <p:cNvPr id="46" name="Straight Arrow Connector 45">
              <a:extLst>
                <a:ext uri="{FF2B5EF4-FFF2-40B4-BE49-F238E27FC236}">
                  <a16:creationId xmlns:a16="http://schemas.microsoft.com/office/drawing/2014/main" id="{580C9B73-E3E5-804F-BB85-C79656141E35}"/>
                </a:ext>
              </a:extLst>
            </p:cNvPr>
            <p:cNvCxnSpPr>
              <a:cxnSpLocks/>
              <a:stCxn id="54" idx="3"/>
              <a:endCxn id="66" idx="1"/>
            </p:cNvCxnSpPr>
            <p:nvPr/>
          </p:nvCxnSpPr>
          <p:spPr>
            <a:xfrm>
              <a:off x="4532426" y="2186859"/>
              <a:ext cx="825063" cy="18033"/>
            </a:xfrm>
            <a:prstGeom prst="straightConnector1">
              <a:avLst/>
            </a:prstGeom>
            <a:ln w="889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7" name="&quot;No&quot; Symbol 46">
              <a:extLst>
                <a:ext uri="{FF2B5EF4-FFF2-40B4-BE49-F238E27FC236}">
                  <a16:creationId xmlns:a16="http://schemas.microsoft.com/office/drawing/2014/main" id="{8DDFA135-A7AC-024F-BCBB-4606542FA44D}"/>
                </a:ext>
              </a:extLst>
            </p:cNvPr>
            <p:cNvSpPr/>
            <p:nvPr/>
          </p:nvSpPr>
          <p:spPr>
            <a:xfrm rot="19879475">
              <a:off x="4795911" y="2039238"/>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48" name="Straight Arrow Connector 47">
              <a:extLst>
                <a:ext uri="{FF2B5EF4-FFF2-40B4-BE49-F238E27FC236}">
                  <a16:creationId xmlns:a16="http://schemas.microsoft.com/office/drawing/2014/main" id="{169767B9-D3E3-7448-A605-C99F1298384B}"/>
                </a:ext>
              </a:extLst>
            </p:cNvPr>
            <p:cNvCxnSpPr>
              <a:cxnSpLocks/>
              <a:stCxn id="8" idx="2"/>
              <a:endCxn id="63" idx="0"/>
            </p:cNvCxnSpPr>
            <p:nvPr/>
          </p:nvCxnSpPr>
          <p:spPr>
            <a:xfrm>
              <a:off x="5162864" y="1466820"/>
              <a:ext cx="711529" cy="192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69" name="1" descr="1">
            <a:hlinkClick r:id="" action="ppaction://media"/>
            <a:extLst>
              <a:ext uri="{FF2B5EF4-FFF2-40B4-BE49-F238E27FC236}">
                <a16:creationId xmlns:a16="http://schemas.microsoft.com/office/drawing/2014/main" id="{F83627E6-0EF1-5D43-BFBE-C2B952A55EEA}"/>
              </a:ext>
            </a:extLst>
          </p:cNvPr>
          <p:cNvPicPr>
            <a:picLocks noChangeAspect="1"/>
          </p:cNvPicPr>
          <p:nvPr>
            <a:audioFile r:link="rId1"/>
            <p:extLst>
              <p:ext uri="{DAA4B4D4-6D71-4841-9C94-3DE7FCFB9230}">
                <p14:media xmlns:p14="http://schemas.microsoft.com/office/powerpoint/2010/main" r:embed="rId2">
                  <p14:trim st="483.9569" end="464.4464"/>
                </p14:media>
              </p:ext>
            </p:extLst>
          </p:nvPr>
        </p:nvPicPr>
        <p:blipFill>
          <a:blip r:embed="rId12"/>
          <a:stretch>
            <a:fillRect/>
          </a:stretch>
        </p:blipFill>
        <p:spPr>
          <a:xfrm>
            <a:off x="11347756" y="434597"/>
            <a:ext cx="812800" cy="812800"/>
          </a:xfrm>
          <a:prstGeom prst="rect">
            <a:avLst/>
          </a:prstGeom>
        </p:spPr>
      </p:pic>
      <p:pic>
        <p:nvPicPr>
          <p:cNvPr id="70" name="2" descr="2">
            <a:hlinkClick r:id="" action="ppaction://media"/>
            <a:extLst>
              <a:ext uri="{FF2B5EF4-FFF2-40B4-BE49-F238E27FC236}">
                <a16:creationId xmlns:a16="http://schemas.microsoft.com/office/drawing/2014/main" id="{64101F09-1552-7F45-8CCD-F0D0E7248E79}"/>
              </a:ext>
            </a:extLst>
          </p:cNvPr>
          <p:cNvPicPr>
            <a:picLocks noChangeAspect="1"/>
          </p:cNvPicPr>
          <p:nvPr>
            <a:audioFile r:link="rId1"/>
            <p:extLst>
              <p:ext uri="{DAA4B4D4-6D71-4841-9C94-3DE7FCFB9230}">
                <p14:media xmlns:p14="http://schemas.microsoft.com/office/powerpoint/2010/main" r:embed="rId3">
                  <p14:trim st="2117.3467" end="140.1154"/>
                </p14:media>
              </p:ext>
            </p:extLst>
          </p:nvPr>
        </p:nvPicPr>
        <p:blipFill>
          <a:blip r:embed="rId12"/>
          <a:stretch>
            <a:fillRect/>
          </a:stretch>
        </p:blipFill>
        <p:spPr>
          <a:xfrm>
            <a:off x="11354448" y="1181180"/>
            <a:ext cx="812800" cy="812800"/>
          </a:xfrm>
          <a:prstGeom prst="rect">
            <a:avLst/>
          </a:prstGeom>
        </p:spPr>
      </p:pic>
      <p:pic>
        <p:nvPicPr>
          <p:cNvPr id="71" name="3" descr="3">
            <a:hlinkClick r:id="" action="ppaction://media"/>
            <a:extLst>
              <a:ext uri="{FF2B5EF4-FFF2-40B4-BE49-F238E27FC236}">
                <a16:creationId xmlns:a16="http://schemas.microsoft.com/office/drawing/2014/main" id="{E01B0335-E729-984E-83FE-E61CAD4F1639}"/>
              </a:ext>
            </a:extLst>
          </p:cNvPr>
          <p:cNvPicPr>
            <a:picLocks noChangeAspect="1"/>
          </p:cNvPicPr>
          <p:nvPr>
            <a:audioFile r:link="rId1"/>
            <p:extLst>
              <p:ext uri="{DAA4B4D4-6D71-4841-9C94-3DE7FCFB9230}">
                <p14:media xmlns:p14="http://schemas.microsoft.com/office/powerpoint/2010/main" r:embed="rId4">
                  <p14:trim st="2024.5994" end="474.5406"/>
                </p14:media>
              </p:ext>
            </p:extLst>
          </p:nvPr>
        </p:nvPicPr>
        <p:blipFill>
          <a:blip r:embed="rId12"/>
          <a:stretch>
            <a:fillRect/>
          </a:stretch>
        </p:blipFill>
        <p:spPr>
          <a:xfrm>
            <a:off x="11346665" y="1927763"/>
            <a:ext cx="812800" cy="812800"/>
          </a:xfrm>
          <a:prstGeom prst="rect">
            <a:avLst/>
          </a:prstGeom>
        </p:spPr>
      </p:pic>
      <p:pic>
        <p:nvPicPr>
          <p:cNvPr id="72" name="4" descr="4">
            <a:hlinkClick r:id="" action="ppaction://media"/>
            <a:extLst>
              <a:ext uri="{FF2B5EF4-FFF2-40B4-BE49-F238E27FC236}">
                <a16:creationId xmlns:a16="http://schemas.microsoft.com/office/drawing/2014/main" id="{8FA67E57-3770-0543-BA97-AF89AD9DDBE5}"/>
              </a:ext>
            </a:extLst>
          </p:cNvPr>
          <p:cNvPicPr>
            <a:picLocks noChangeAspect="1"/>
          </p:cNvPicPr>
          <p:nvPr>
            <a:audioFile r:link="rId1"/>
            <p:extLst>
              <p:ext uri="{DAA4B4D4-6D71-4841-9C94-3DE7FCFB9230}">
                <p14:media xmlns:p14="http://schemas.microsoft.com/office/powerpoint/2010/main" r:embed="rId5">
                  <p14:trim st="835.1081" end="360.6412"/>
                </p14:media>
              </p:ext>
            </p:extLst>
          </p:nvPr>
        </p:nvPicPr>
        <p:blipFill>
          <a:blip r:embed="rId12"/>
          <a:stretch>
            <a:fillRect/>
          </a:stretch>
        </p:blipFill>
        <p:spPr>
          <a:xfrm>
            <a:off x="11335983" y="2674011"/>
            <a:ext cx="812800" cy="812800"/>
          </a:xfrm>
          <a:prstGeom prst="rect">
            <a:avLst/>
          </a:prstGeom>
        </p:spPr>
      </p:pic>
      <p:pic>
        <p:nvPicPr>
          <p:cNvPr id="73" name="5" descr="5">
            <a:hlinkClick r:id="" action="ppaction://media"/>
            <a:extLst>
              <a:ext uri="{FF2B5EF4-FFF2-40B4-BE49-F238E27FC236}">
                <a16:creationId xmlns:a16="http://schemas.microsoft.com/office/drawing/2014/main" id="{769A1DD7-FC23-C946-A46A-4A62D73E303C}"/>
              </a:ext>
            </a:extLst>
          </p:cNvPr>
          <p:cNvPicPr>
            <a:picLocks noChangeAspect="1"/>
          </p:cNvPicPr>
          <p:nvPr>
            <a:audioFile r:link="rId1"/>
            <p:extLst>
              <p:ext uri="{DAA4B4D4-6D71-4841-9C94-3DE7FCFB9230}">
                <p14:media xmlns:p14="http://schemas.microsoft.com/office/powerpoint/2010/main" r:embed="rId6">
                  <p14:trim st="861.0769" end="489.2966"/>
                </p14:media>
              </p:ext>
            </p:extLst>
          </p:nvPr>
        </p:nvPicPr>
        <p:blipFill>
          <a:blip r:embed="rId12"/>
          <a:stretch>
            <a:fillRect/>
          </a:stretch>
        </p:blipFill>
        <p:spPr>
          <a:xfrm>
            <a:off x="11354448" y="3486811"/>
            <a:ext cx="812800" cy="812800"/>
          </a:xfrm>
          <a:prstGeom prst="rect">
            <a:avLst/>
          </a:prstGeom>
        </p:spPr>
      </p:pic>
      <p:pic>
        <p:nvPicPr>
          <p:cNvPr id="74" name="6" descr="6">
            <a:hlinkClick r:id="" action="ppaction://media"/>
            <a:extLst>
              <a:ext uri="{FF2B5EF4-FFF2-40B4-BE49-F238E27FC236}">
                <a16:creationId xmlns:a16="http://schemas.microsoft.com/office/drawing/2014/main" id="{94CEC2FA-6E94-2940-A5A4-9F6709A515BD}"/>
              </a:ext>
            </a:extLst>
          </p:cNvPr>
          <p:cNvPicPr>
            <a:picLocks noChangeAspect="1"/>
          </p:cNvPicPr>
          <p:nvPr>
            <a:audioFile r:link="rId1"/>
            <p:extLst>
              <p:ext uri="{DAA4B4D4-6D71-4841-9C94-3DE7FCFB9230}">
                <p14:media xmlns:p14="http://schemas.microsoft.com/office/powerpoint/2010/main" r:embed="rId7">
                  <p14:trim st="1052.2857" end="320.1434"/>
                </p14:media>
              </p:ext>
            </p:extLst>
          </p:nvPr>
        </p:nvPicPr>
        <p:blipFill>
          <a:blip r:embed="rId12"/>
          <a:stretch>
            <a:fillRect/>
          </a:stretch>
        </p:blipFill>
        <p:spPr>
          <a:xfrm>
            <a:off x="11335983" y="4233059"/>
            <a:ext cx="812800" cy="812800"/>
          </a:xfrm>
          <a:prstGeom prst="rect">
            <a:avLst/>
          </a:prstGeom>
        </p:spPr>
      </p:pic>
      <p:pic>
        <p:nvPicPr>
          <p:cNvPr id="75" name="isas.m4a" descr="isas.m4a">
            <a:hlinkClick r:id="" action="ppaction://media"/>
            <a:extLst>
              <a:ext uri="{FF2B5EF4-FFF2-40B4-BE49-F238E27FC236}">
                <a16:creationId xmlns:a16="http://schemas.microsoft.com/office/drawing/2014/main" id="{6DAA2788-90F0-034B-A9E8-CAFFC3B2C73E}"/>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331368" y="5045859"/>
            <a:ext cx="812800" cy="812800"/>
          </a:xfrm>
          <a:prstGeom prst="rect">
            <a:avLst/>
          </a:prstGeom>
        </p:spPr>
      </p:pic>
    </p:spTree>
    <p:extLst>
      <p:ext uri="{BB962C8B-B14F-4D97-AF65-F5344CB8AC3E}">
        <p14:creationId xmlns:p14="http://schemas.microsoft.com/office/powerpoint/2010/main" val="3156310950"/>
      </p:ext>
    </p:extLst>
  </p:cSld>
  <p:clrMapOvr>
    <a:masterClrMapping/>
  </p:clrMapOvr>
  <mc:AlternateContent xmlns:mc="http://schemas.openxmlformats.org/markup-compatibility/2006">
    <mc:Choice xmlns:p14="http://schemas.microsoft.com/office/powerpoint/2010/main" Requires="p14">
      <p:transition spd="slow" p14:dur="2000" advTm="61000"/>
    </mc:Choice>
    <mc:Fallback>
      <p:transition spd="slow"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596" fill="hold"/>
                                        <p:tgtEl>
                                          <p:spTgt spid="69"/>
                                        </p:tgtEl>
                                      </p:cBhvr>
                                    </p:cmd>
                                  </p:childTnLst>
                                </p:cTn>
                              </p:par>
                            </p:childTnLst>
                          </p:cTn>
                        </p:par>
                        <p:par>
                          <p:cTn id="7" fill="hold">
                            <p:stCondLst>
                              <p:cond delay="8096"/>
                            </p:stCondLst>
                            <p:childTnLst>
                              <p:par>
                                <p:cTn id="8" presetID="1" presetClass="mediacall" presetSubtype="0" fill="hold" nodeType="afterEffect">
                                  <p:stCondLst>
                                    <p:cond delay="500"/>
                                  </p:stCondLst>
                                  <p:childTnLst>
                                    <p:cmd type="call" cmd="playFrom(0.0)">
                                      <p:cBhvr>
                                        <p:cTn id="9" dur="11279" fill="hold"/>
                                        <p:tgtEl>
                                          <p:spTgt spid="70"/>
                                        </p:tgtEl>
                                      </p:cBhvr>
                                    </p:cmd>
                                  </p:childTnLst>
                                </p:cTn>
                              </p:par>
                            </p:childTnLst>
                          </p:cTn>
                        </p:par>
                        <p:par>
                          <p:cTn id="10" fill="hold">
                            <p:stCondLst>
                              <p:cond delay="19875"/>
                            </p:stCondLst>
                            <p:childTnLst>
                              <p:par>
                                <p:cTn id="11" presetID="1" presetClass="mediacall" presetSubtype="0" fill="hold" nodeType="afterEffect">
                                  <p:stCondLst>
                                    <p:cond delay="250"/>
                                  </p:stCondLst>
                                  <p:childTnLst>
                                    <p:cmd type="call" cmd="playFrom(0.0)">
                                      <p:cBhvr>
                                        <p:cTn id="12" dur="5000" fill="hold"/>
                                        <p:tgtEl>
                                          <p:spTgt spid="71"/>
                                        </p:tgtEl>
                                      </p:cBhvr>
                                    </p:cmd>
                                  </p:childTnLst>
                                </p:cTn>
                              </p:par>
                            </p:childTnLst>
                          </p:cTn>
                        </p:par>
                        <p:par>
                          <p:cTn id="13" fill="hold">
                            <p:stCondLst>
                              <p:cond delay="25125"/>
                            </p:stCondLst>
                            <p:childTnLst>
                              <p:par>
                                <p:cTn id="14" presetID="1" presetClass="entr" presetSubtype="0" fill="hold"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mediacall" presetSubtype="0" fill="hold" nodeType="withEffect">
                                  <p:stCondLst>
                                    <p:cond delay="250"/>
                                  </p:stCondLst>
                                  <p:childTnLst>
                                    <p:cmd type="call" cmd="playFrom(0.0)">
                                      <p:cBhvr>
                                        <p:cTn id="17" dur="12039" fill="hold"/>
                                        <p:tgtEl>
                                          <p:spTgt spid="72"/>
                                        </p:tgtEl>
                                      </p:cBhvr>
                                    </p:cmd>
                                  </p:childTnLst>
                                </p:cTn>
                              </p:par>
                            </p:childTnLst>
                          </p:cTn>
                        </p:par>
                        <p:par>
                          <p:cTn id="18" fill="hold">
                            <p:stCondLst>
                              <p:cond delay="37414"/>
                            </p:stCondLst>
                            <p:childTnLst>
                              <p:par>
                                <p:cTn id="19" presetID="1"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mediacall" presetSubtype="0" fill="hold" nodeType="withEffect">
                                  <p:stCondLst>
                                    <p:cond delay="250"/>
                                  </p:stCondLst>
                                  <p:childTnLst>
                                    <p:cmd type="call" cmd="playFrom(0.0)">
                                      <p:cBhvr>
                                        <p:cTn id="22" dur="8936" fill="hold"/>
                                        <p:tgtEl>
                                          <p:spTgt spid="73"/>
                                        </p:tgtEl>
                                      </p:cBhvr>
                                    </p:cmd>
                                  </p:childTnLst>
                                </p:cTn>
                              </p:par>
                            </p:childTnLst>
                          </p:cTn>
                        </p:par>
                        <p:par>
                          <p:cTn id="23" fill="hold">
                            <p:stCondLst>
                              <p:cond delay="46600"/>
                            </p:stCondLst>
                            <p:childTnLst>
                              <p:par>
                                <p:cTn id="24" presetID="1" presetClass="mediacall" presetSubtype="0" fill="hold" nodeType="afterEffect">
                                  <p:stCondLst>
                                    <p:cond delay="250"/>
                                  </p:stCondLst>
                                  <p:childTnLst>
                                    <p:cmd type="call" cmd="playFrom(0.0)">
                                      <p:cBhvr>
                                        <p:cTn id="25" dur="4386" fill="hold"/>
                                        <p:tgtEl>
                                          <p:spTgt spid="74"/>
                                        </p:tgtEl>
                                      </p:cBhvr>
                                    </p:cmd>
                                  </p:childTnLst>
                                </p:cTn>
                              </p:par>
                            </p:childTnLst>
                          </p:cTn>
                        </p:par>
                        <p:par>
                          <p:cTn id="26" fill="hold">
                            <p:stCondLst>
                              <p:cond delay="51236"/>
                            </p:stCondLst>
                            <p:childTnLst>
                              <p:par>
                                <p:cTn id="27" presetID="1" presetClass="entr" presetSubtype="0"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mediacall" presetSubtype="0" fill="hold" nodeType="withEffect">
                                  <p:stCondLst>
                                    <p:cond delay="250"/>
                                  </p:stCondLst>
                                  <p:childTnLst>
                                    <p:cmd type="call" cmd="playFrom(0.0)">
                                      <p:cBhvr>
                                        <p:cTn id="30" dur="9730"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1" fill="hold" display="0">
                  <p:stCondLst>
                    <p:cond delay="indefinite"/>
                  </p:stCondLst>
                  <p:endCondLst>
                    <p:cond evt="onStopAudio" delay="0">
                      <p:tgtEl>
                        <p:sldTgt/>
                      </p:tgtEl>
                    </p:cond>
                  </p:endCondLst>
                </p:cTn>
                <p:tgtEl>
                  <p:spTgt spid="69"/>
                </p:tgtEl>
              </p:cMediaNode>
            </p:audio>
            <p:audio>
              <p:cMediaNode vol="100000" showWhenStopped="0">
                <p:cTn id="32" fill="hold" display="0">
                  <p:stCondLst>
                    <p:cond delay="indefinite"/>
                  </p:stCondLst>
                  <p:endCondLst>
                    <p:cond evt="onStopAudio" delay="0">
                      <p:tgtEl>
                        <p:sldTgt/>
                      </p:tgtEl>
                    </p:cond>
                  </p:endCondLst>
                </p:cTn>
                <p:tgtEl>
                  <p:spTgt spid="70"/>
                </p:tgtEl>
              </p:cMediaNode>
            </p:audio>
            <p:audio>
              <p:cMediaNode vol="100000" showWhenStopped="0">
                <p:cTn id="33" fill="hold" display="0">
                  <p:stCondLst>
                    <p:cond delay="indefinite"/>
                  </p:stCondLst>
                  <p:endCondLst>
                    <p:cond evt="onStopAudio" delay="0">
                      <p:tgtEl>
                        <p:sldTgt/>
                      </p:tgtEl>
                    </p:cond>
                  </p:endCondLst>
                </p:cTn>
                <p:tgtEl>
                  <p:spTgt spid="71"/>
                </p:tgtEl>
              </p:cMediaNode>
            </p:audio>
            <p:audio>
              <p:cMediaNode vol="100000" showWhenStopped="0">
                <p:cTn id="34" fill="hold" display="0">
                  <p:stCondLst>
                    <p:cond delay="indefinite"/>
                  </p:stCondLst>
                  <p:endCondLst>
                    <p:cond evt="onStopAudio" delay="0">
                      <p:tgtEl>
                        <p:sldTgt/>
                      </p:tgtEl>
                    </p:cond>
                  </p:endCondLst>
                </p:cTn>
                <p:tgtEl>
                  <p:spTgt spid="72"/>
                </p:tgtEl>
              </p:cMediaNode>
            </p:audio>
            <p:audio>
              <p:cMediaNode vol="100000" showWhenStopped="0">
                <p:cTn id="35" fill="hold" display="0">
                  <p:stCondLst>
                    <p:cond delay="indefinite"/>
                  </p:stCondLst>
                  <p:endCondLst>
                    <p:cond evt="onStopAudio" delay="0">
                      <p:tgtEl>
                        <p:sldTgt/>
                      </p:tgtEl>
                    </p:cond>
                  </p:endCondLst>
                </p:cTn>
                <p:tgtEl>
                  <p:spTgt spid="73"/>
                </p:tgtEl>
              </p:cMediaNode>
            </p:audio>
            <p:audio>
              <p:cMediaNode vol="100000" showWhenStopped="0">
                <p:cTn id="36" fill="hold" display="0">
                  <p:stCondLst>
                    <p:cond delay="indefinite"/>
                  </p:stCondLst>
                  <p:endCondLst>
                    <p:cond evt="onStopAudio" delay="0">
                      <p:tgtEl>
                        <p:sldTgt/>
                      </p:tgtEl>
                    </p:cond>
                  </p:endCondLst>
                </p:cTn>
                <p:tgtEl>
                  <p:spTgt spid="74"/>
                </p:tgtEl>
              </p:cMediaNode>
            </p:audio>
            <p:audio>
              <p:cMediaNode vol="100000" showWhenStopped="0">
                <p:cTn id="37" fill="hold" display="0">
                  <p:stCondLst>
                    <p:cond delay="indefinite"/>
                  </p:stCondLst>
                  <p:endCondLst>
                    <p:cond evt="onStopAudio" delay="0">
                      <p:tgtEl>
                        <p:sldTgt/>
                      </p:tgtEl>
                    </p:cond>
                  </p:endCondLst>
                </p:cTn>
                <p:tgtEl>
                  <p:spTgt spid="7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8E51-57C3-7C4F-93C9-0C5EF43FB88A}"/>
              </a:ext>
            </a:extLst>
          </p:cNvPr>
          <p:cNvSpPr>
            <a:spLocks noGrp="1"/>
          </p:cNvSpPr>
          <p:nvPr>
            <p:ph type="title"/>
          </p:nvPr>
        </p:nvSpPr>
        <p:spPr/>
        <p:txBody>
          <a:bodyPr/>
          <a:lstStyle/>
          <a:p>
            <a:r>
              <a:rPr lang="en-US" dirty="0"/>
              <a:t>CheriBSD and CheriABI</a:t>
            </a:r>
          </a:p>
        </p:txBody>
      </p:sp>
      <p:sp>
        <p:nvSpPr>
          <p:cNvPr id="3" name="Content Placeholder 2">
            <a:extLst>
              <a:ext uri="{FF2B5EF4-FFF2-40B4-BE49-F238E27FC236}">
                <a16:creationId xmlns:a16="http://schemas.microsoft.com/office/drawing/2014/main" id="{85D22FE6-4EE8-6848-8A1E-2FD59D9995DD}"/>
              </a:ext>
            </a:extLst>
          </p:cNvPr>
          <p:cNvSpPr>
            <a:spLocks noGrp="1"/>
          </p:cNvSpPr>
          <p:nvPr>
            <p:ph idx="1"/>
          </p:nvPr>
        </p:nvSpPr>
        <p:spPr>
          <a:xfrm>
            <a:off x="272374" y="3980844"/>
            <a:ext cx="11650025" cy="2375507"/>
          </a:xfrm>
        </p:spPr>
        <p:txBody>
          <a:bodyPr>
            <a:normAutofit lnSpcReduction="10000"/>
          </a:bodyPr>
          <a:lstStyle/>
          <a:p>
            <a:r>
              <a:rPr lang="en-US" dirty="0"/>
              <a:t>Making software </a:t>
            </a:r>
            <a:r>
              <a:rPr lang="en-US" i="1" dirty="0"/>
              <a:t>use</a:t>
            </a:r>
            <a:r>
              <a:rPr lang="en-US" dirty="0"/>
              <a:t> CHERI requires compiler, kernel, &amp; RTS changes.</a:t>
            </a:r>
          </a:p>
          <a:p>
            <a:pPr lvl="1">
              <a:spcBef>
                <a:spcPts val="200"/>
              </a:spcBef>
              <a:spcAft>
                <a:spcPts val="200"/>
              </a:spcAft>
            </a:pPr>
            <a:r>
              <a:rPr lang="en-US" sz="2000" dirty="0"/>
              <a:t>CheriBSD is a fork of FreeBSD; we use LLVM/Clang for compilation.</a:t>
            </a:r>
          </a:p>
          <a:p>
            <a:r>
              <a:rPr lang="en-US" dirty="0"/>
              <a:t>Define new </a:t>
            </a:r>
            <a:r>
              <a:rPr lang="en-US" i="1" dirty="0"/>
              <a:t>spatially-safe</a:t>
            </a:r>
            <a:r>
              <a:rPr lang="en-US" dirty="0"/>
              <a:t> *nix ABI </a:t>
            </a:r>
            <a:r>
              <a:rPr lang="en-US" sz="2400" dirty="0"/>
              <a:t>(Davis et al., CheriABI, 2019)</a:t>
            </a:r>
            <a:r>
              <a:rPr lang="en-US" dirty="0"/>
              <a:t>.</a:t>
            </a:r>
          </a:p>
          <a:p>
            <a:pPr lvl="1">
              <a:spcBef>
                <a:spcPts val="200"/>
              </a:spcBef>
              <a:spcAft>
                <a:spcPts val="200"/>
              </a:spcAft>
            </a:pPr>
            <a:r>
              <a:rPr lang="en-US" dirty="0"/>
              <a:t>Explicit pointers bounded to their underlying allocations </a:t>
            </a:r>
            <a:r>
              <a:rPr lang="en-US" sz="2000" dirty="0"/>
              <a:t>(or tighter)</a:t>
            </a:r>
            <a:r>
              <a:rPr lang="en-US" dirty="0"/>
              <a:t>.</a:t>
            </a:r>
          </a:p>
          <a:p>
            <a:pPr lvl="2">
              <a:spcBef>
                <a:spcPts val="200"/>
              </a:spcBef>
              <a:spcAft>
                <a:spcPts val="200"/>
              </a:spcAft>
            </a:pPr>
            <a:r>
              <a:rPr lang="en-US" dirty="0"/>
              <a:t>Notably, </a:t>
            </a:r>
            <a:r>
              <a:rPr lang="en-US" dirty="0">
                <a:latin typeface="Consolas" panose="020B0609020204030204" pitchFamily="49" charset="0"/>
                <a:cs typeface="Consolas" panose="020B0609020204030204" pitchFamily="49" charset="0"/>
              </a:rPr>
              <a:t>malloc()</a:t>
            </a:r>
            <a:r>
              <a:rPr lang="en-US" dirty="0"/>
              <a:t> returns pointers bounded to (padded) allocations.</a:t>
            </a:r>
          </a:p>
        </p:txBody>
      </p:sp>
      <p:sp>
        <p:nvSpPr>
          <p:cNvPr id="4" name="Slide Number Placeholder 3">
            <a:extLst>
              <a:ext uri="{FF2B5EF4-FFF2-40B4-BE49-F238E27FC236}">
                <a16:creationId xmlns:a16="http://schemas.microsoft.com/office/drawing/2014/main" id="{07C6E487-B17C-9C40-9CFE-32E9C843EFC5}"/>
              </a:ext>
            </a:extLst>
          </p:cNvPr>
          <p:cNvSpPr>
            <a:spLocks noGrp="1"/>
          </p:cNvSpPr>
          <p:nvPr>
            <p:ph type="sldNum" sz="quarter" idx="12"/>
          </p:nvPr>
        </p:nvSpPr>
        <p:spPr/>
        <p:txBody>
          <a:bodyPr/>
          <a:lstStyle/>
          <a:p>
            <a:fld id="{69F7022F-BFDE-A24F-8B41-A294A002DD0C}" type="slidenum">
              <a:rPr lang="en-US" smtClean="0"/>
              <a:t>6</a:t>
            </a:fld>
            <a:endParaRPr lang="en-US"/>
          </a:p>
        </p:txBody>
      </p:sp>
      <p:pic>
        <p:nvPicPr>
          <p:cNvPr id="6" name="Picture 5">
            <a:extLst>
              <a:ext uri="{FF2B5EF4-FFF2-40B4-BE49-F238E27FC236}">
                <a16:creationId xmlns:a16="http://schemas.microsoft.com/office/drawing/2014/main" id="{FBD8DAB4-A0BC-834B-8386-E813E881DC32}"/>
              </a:ext>
            </a:extLst>
          </p:cNvPr>
          <p:cNvPicPr>
            <a:picLocks noChangeAspect="1"/>
          </p:cNvPicPr>
          <p:nvPr/>
        </p:nvPicPr>
        <p:blipFill>
          <a:blip r:embed="rId7"/>
          <a:stretch>
            <a:fillRect/>
          </a:stretch>
        </p:blipFill>
        <p:spPr>
          <a:xfrm>
            <a:off x="2600895" y="1291688"/>
            <a:ext cx="6990210" cy="2689156"/>
          </a:xfrm>
          <a:prstGeom prst="rect">
            <a:avLst/>
          </a:prstGeom>
        </p:spPr>
      </p:pic>
      <p:pic>
        <p:nvPicPr>
          <p:cNvPr id="5" name="6-01.m4a" descr="6-01.m4a">
            <a:hlinkClick r:id="" action="ppaction://media"/>
            <a:extLst>
              <a:ext uri="{FF2B5EF4-FFF2-40B4-BE49-F238E27FC236}">
                <a16:creationId xmlns:a16="http://schemas.microsoft.com/office/drawing/2014/main" id="{9392CF98-8EF7-1B49-A274-E11DE731A2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5558" y="501649"/>
            <a:ext cx="812800" cy="812800"/>
          </a:xfrm>
          <a:prstGeom prst="rect">
            <a:avLst/>
          </a:prstGeom>
        </p:spPr>
      </p:pic>
      <p:pic>
        <p:nvPicPr>
          <p:cNvPr id="7" name="6-02.m4a" descr="6-02.m4a">
            <a:hlinkClick r:id="" action="ppaction://media"/>
            <a:extLst>
              <a:ext uri="{FF2B5EF4-FFF2-40B4-BE49-F238E27FC236}">
                <a16:creationId xmlns:a16="http://schemas.microsoft.com/office/drawing/2014/main" id="{53D5B736-041E-E546-AD61-39C7457EEEF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9599" y="1291688"/>
            <a:ext cx="812800" cy="812800"/>
          </a:xfrm>
          <a:prstGeom prst="rect">
            <a:avLst/>
          </a:prstGeom>
        </p:spPr>
      </p:pic>
    </p:spTree>
    <p:extLst>
      <p:ext uri="{BB962C8B-B14F-4D97-AF65-F5344CB8AC3E}">
        <p14:creationId xmlns:p14="http://schemas.microsoft.com/office/powerpoint/2010/main" val="524337929"/>
      </p:ext>
    </p:extLst>
  </p:cSld>
  <p:clrMapOvr>
    <a:masterClrMapping/>
  </p:clrMapOvr>
  <mc:AlternateContent xmlns:mc="http://schemas.openxmlformats.org/markup-compatibility/2006">
    <mc:Choice xmlns:p14="http://schemas.microsoft.com/office/powerpoint/2010/main" Requires="p14">
      <p:transition spd="slow" p14:dur="2000" advTm="34500"/>
    </mc:Choice>
    <mc:Fallback>
      <p:transition spd="slow" advTm="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1456" fill="hold"/>
                                        <p:tgtEl>
                                          <p:spTgt spid="5"/>
                                        </p:tgtEl>
                                      </p:cBhvr>
                                    </p:cmd>
                                  </p:childTnLst>
                                </p:cTn>
                              </p:par>
                            </p:childTnLst>
                          </p:cTn>
                        </p:par>
                        <p:par>
                          <p:cTn id="7" fill="hold">
                            <p:stCondLst>
                              <p:cond delay="21956"/>
                            </p:stCondLst>
                            <p:childTnLst>
                              <p:par>
                                <p:cTn id="8" presetID="1" presetClass="entr" presetSubtype="0" fill="hold" nodeType="after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par>
                                <p:cTn id="10" presetID="1" presetClass="mediacall" presetSubtype="0" fill="hold" nodeType="withEffect">
                                  <p:stCondLst>
                                    <p:cond delay="250"/>
                                  </p:stCondLst>
                                  <p:childTnLst>
                                    <p:cmd type="call" cmd="playFrom(0.0)">
                                      <p:cBhvr>
                                        <p:cTn id="11" dur="121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5"/>
                </p:tgtEl>
              </p:cMediaNode>
            </p:audio>
            <p:audio>
              <p:cMediaNode vol="10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36DA-1715-E042-8D41-5E4041E20BBB}"/>
              </a:ext>
            </a:extLst>
          </p:cNvPr>
          <p:cNvSpPr>
            <a:spLocks noGrp="1"/>
          </p:cNvSpPr>
          <p:nvPr>
            <p:ph type="title"/>
          </p:nvPr>
        </p:nvSpPr>
        <p:spPr>
          <a:xfrm>
            <a:off x="0" y="274638"/>
            <a:ext cx="12192000" cy="1132718"/>
          </a:xfrm>
        </p:spPr>
        <p:txBody>
          <a:bodyPr>
            <a:normAutofit/>
          </a:bodyPr>
          <a:lstStyle/>
          <a:p>
            <a:r>
              <a:rPr lang="en-US" dirty="0"/>
              <a:t>Temporal Safety vs. CheriABI Programs</a:t>
            </a:r>
          </a:p>
        </p:txBody>
      </p:sp>
      <p:sp>
        <p:nvSpPr>
          <p:cNvPr id="3" name="Content Placeholder 2">
            <a:extLst>
              <a:ext uri="{FF2B5EF4-FFF2-40B4-BE49-F238E27FC236}">
                <a16:creationId xmlns:a16="http://schemas.microsoft.com/office/drawing/2014/main" id="{B1F1202D-690A-424D-806D-12F518FDDD88}"/>
              </a:ext>
            </a:extLst>
          </p:cNvPr>
          <p:cNvSpPr>
            <a:spLocks noGrp="1"/>
          </p:cNvSpPr>
          <p:nvPr>
            <p:ph idx="1"/>
          </p:nvPr>
        </p:nvSpPr>
        <p:spPr>
          <a:xfrm>
            <a:off x="593773" y="1556102"/>
            <a:ext cx="10972799" cy="4800249"/>
          </a:xfrm>
        </p:spPr>
        <p:txBody>
          <a:bodyPr anchor="ctr">
            <a:normAutofit/>
          </a:bodyPr>
          <a:lstStyle/>
          <a:p>
            <a:r>
              <a:rPr lang="en-US" dirty="0"/>
              <a:t>CHERI and CheriABI address integrity and spatial safety, but…</a:t>
            </a:r>
          </a:p>
          <a:p>
            <a:pPr lvl="1"/>
            <a:r>
              <a:rPr lang="en-US" dirty="0"/>
              <a:t>CHERI capabilities self-contained; like traditional pointers, </a:t>
            </a:r>
            <a:r>
              <a:rPr lang="en-US" i="1" dirty="0"/>
              <a:t>copied</a:t>
            </a:r>
            <a:r>
              <a:rPr lang="en-US" dirty="0"/>
              <a:t>.</a:t>
            </a:r>
          </a:p>
          <a:p>
            <a:r>
              <a:rPr lang="en-US" dirty="0"/>
              <a:t>No inherent architectural or ABI support for </a:t>
            </a:r>
            <a:r>
              <a:rPr lang="en-US" i="1" dirty="0"/>
              <a:t>capability revocation</a:t>
            </a:r>
            <a:r>
              <a:rPr lang="en-US" dirty="0"/>
              <a:t>.</a:t>
            </a:r>
          </a:p>
          <a:p>
            <a:pPr lvl="1"/>
            <a:r>
              <a:rPr lang="en-US" dirty="0"/>
              <a:t>CHERI avoids indirection for performance and </a:t>
            </a:r>
            <a:r>
              <a:rPr lang="en-US" dirty="0" err="1"/>
              <a:t>μ</a:t>
            </a:r>
            <a:r>
              <a:rPr lang="en-US" dirty="0"/>
              <a:t>-arch familiarity.</a:t>
            </a:r>
          </a:p>
          <a:p>
            <a:pPr lvl="1"/>
            <a:r>
              <a:rPr lang="en-US" dirty="0">
                <a:cs typeface="Consolas" panose="020B0609020204030204" pitchFamily="49" charset="0"/>
              </a:rPr>
              <a:t>Heaps in particular: </a:t>
            </a:r>
            <a:r>
              <a:rPr lang="en-US" dirty="0">
                <a:latin typeface="Consolas" panose="020B0609020204030204" pitchFamily="49" charset="0"/>
                <a:cs typeface="Consolas" panose="020B0609020204030204" pitchFamily="49" charset="0"/>
              </a:rPr>
              <a:t>malloc()</a:t>
            </a:r>
            <a:r>
              <a:rPr lang="en-US" dirty="0"/>
              <a:t> callers can retain access past </a:t>
            </a:r>
            <a:r>
              <a:rPr lang="en-US" dirty="0">
                <a:latin typeface="Consolas" panose="020B0609020204030204" pitchFamily="49" charset="0"/>
                <a:cs typeface="Consolas" panose="020B0609020204030204" pitchFamily="49" charset="0"/>
              </a:rPr>
              <a:t>free()</a:t>
            </a:r>
            <a:r>
              <a:rPr lang="en-US" dirty="0"/>
              <a:t>.</a:t>
            </a:r>
          </a:p>
          <a:p>
            <a:r>
              <a:rPr lang="en-US" dirty="0"/>
              <a:t>That’s sad: 24% of MS CVEs 2006-2018 are UAF </a:t>
            </a:r>
            <a:r>
              <a:rPr lang="en-US" sz="2000" dirty="0"/>
              <a:t>(Matt Miller, </a:t>
            </a:r>
            <a:r>
              <a:rPr lang="en-US" sz="2000" dirty="0" err="1"/>
              <a:t>BlueHat</a:t>
            </a:r>
            <a:r>
              <a:rPr lang="en-US" sz="2000" dirty="0"/>
              <a:t> IL, 2019)</a:t>
            </a:r>
            <a:r>
              <a:rPr lang="en-US" dirty="0"/>
              <a:t>.</a:t>
            </a:r>
          </a:p>
          <a:p>
            <a:pPr lvl="1"/>
            <a:r>
              <a:rPr lang="en-US" dirty="0"/>
              <a:t>Goal: </a:t>
            </a:r>
            <a:r>
              <a:rPr lang="en-US" i="1" dirty="0"/>
              <a:t>always-on</a:t>
            </a:r>
            <a:r>
              <a:rPr lang="en-US" dirty="0"/>
              <a:t> defense, not just in test; requires performance.</a:t>
            </a:r>
          </a:p>
        </p:txBody>
      </p:sp>
      <p:sp>
        <p:nvSpPr>
          <p:cNvPr id="4" name="Slide Number Placeholder 3">
            <a:extLst>
              <a:ext uri="{FF2B5EF4-FFF2-40B4-BE49-F238E27FC236}">
                <a16:creationId xmlns:a16="http://schemas.microsoft.com/office/drawing/2014/main" id="{DC0DC0FA-2DF8-A447-9350-20D2FBE4F4A7}"/>
              </a:ext>
            </a:extLst>
          </p:cNvPr>
          <p:cNvSpPr>
            <a:spLocks noGrp="1"/>
          </p:cNvSpPr>
          <p:nvPr>
            <p:ph type="sldNum" sz="quarter" idx="12"/>
          </p:nvPr>
        </p:nvSpPr>
        <p:spPr/>
        <p:txBody>
          <a:bodyPr/>
          <a:lstStyle/>
          <a:p>
            <a:fld id="{69F7022F-BFDE-A24F-8B41-A294A002DD0C}" type="slidenum">
              <a:rPr lang="en-US" smtClean="0"/>
              <a:t>7</a:t>
            </a:fld>
            <a:endParaRPr lang="en-US"/>
          </a:p>
        </p:txBody>
      </p:sp>
      <p:pic>
        <p:nvPicPr>
          <p:cNvPr id="5" name="7-01.m4a" descr="7-01.m4a">
            <a:hlinkClick r:id="" action="ppaction://media"/>
            <a:extLst>
              <a:ext uri="{FF2B5EF4-FFF2-40B4-BE49-F238E27FC236}">
                <a16:creationId xmlns:a16="http://schemas.microsoft.com/office/drawing/2014/main" id="{9A067844-A48D-3A4E-BC9E-776856C5BE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0172" y="501649"/>
            <a:ext cx="812800" cy="812800"/>
          </a:xfrm>
          <a:prstGeom prst="rect">
            <a:avLst/>
          </a:prstGeom>
        </p:spPr>
      </p:pic>
      <p:pic>
        <p:nvPicPr>
          <p:cNvPr id="8" name="7-02.m4a" descr="7-02.m4a">
            <a:hlinkClick r:id="" action="ppaction://media"/>
            <a:extLst>
              <a:ext uri="{FF2B5EF4-FFF2-40B4-BE49-F238E27FC236}">
                <a16:creationId xmlns:a16="http://schemas.microsoft.com/office/drawing/2014/main" id="{9C836297-F888-B74E-A0B8-6EA63AFEE45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72" y="1407356"/>
            <a:ext cx="812800" cy="812800"/>
          </a:xfrm>
          <a:prstGeom prst="rect">
            <a:avLst/>
          </a:prstGeom>
        </p:spPr>
      </p:pic>
      <p:pic>
        <p:nvPicPr>
          <p:cNvPr id="9" name="7-03.m4a" descr="7-03.m4a">
            <a:hlinkClick r:id="" action="ppaction://media"/>
            <a:extLst>
              <a:ext uri="{FF2B5EF4-FFF2-40B4-BE49-F238E27FC236}">
                <a16:creationId xmlns:a16="http://schemas.microsoft.com/office/drawing/2014/main" id="{24DC763B-0DB7-0C44-967A-3DD8B12BC2E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160172" y="2220156"/>
            <a:ext cx="812800" cy="812800"/>
          </a:xfrm>
          <a:prstGeom prst="rect">
            <a:avLst/>
          </a:prstGeom>
        </p:spPr>
      </p:pic>
    </p:spTree>
    <p:extLst>
      <p:ext uri="{BB962C8B-B14F-4D97-AF65-F5344CB8AC3E}">
        <p14:creationId xmlns:p14="http://schemas.microsoft.com/office/powerpoint/2010/main" val="3331219548"/>
      </p:ext>
    </p:extLst>
  </p:cSld>
  <p:clrMapOvr>
    <a:masterClrMapping/>
  </p:clrMapOvr>
  <mc:AlternateContent xmlns:mc="http://schemas.openxmlformats.org/markup-compatibility/2006">
    <mc:Choice xmlns:p14="http://schemas.microsoft.com/office/powerpoint/2010/main" Requires="p14">
      <p:transition spd="slow" p14:dur="2000" advTm="45500"/>
    </mc:Choice>
    <mc:Fallback>
      <p:transition spd="slow" advTm="4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3271" fill="hold"/>
                                        <p:tgtEl>
                                          <p:spTgt spid="5"/>
                                        </p:tgtEl>
                                      </p:cBhvr>
                                    </p:cmd>
                                  </p:childTnLst>
                                </p:cTn>
                              </p:par>
                            </p:childTnLst>
                          </p:cTn>
                        </p:par>
                        <p:par>
                          <p:cTn id="7" fill="hold">
                            <p:stCondLst>
                              <p:cond delay="13771"/>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mediacall" presetSubtype="0" fill="hold" nodeType="withEffect">
                                  <p:stCondLst>
                                    <p:cond delay="250"/>
                                  </p:stCondLst>
                                  <p:childTnLst>
                                    <p:cmd type="call" cmd="playFrom(0.0)">
                                      <p:cBhvr>
                                        <p:cTn id="15" dur="18647" fill="hold"/>
                                        <p:tgtEl>
                                          <p:spTgt spid="8"/>
                                        </p:tgtEl>
                                      </p:cBhvr>
                                    </p:cmd>
                                  </p:childTnLst>
                                </p:cTn>
                              </p:par>
                            </p:childTnLst>
                          </p:cTn>
                        </p:par>
                        <p:par>
                          <p:cTn id="16" fill="hold">
                            <p:stCondLst>
                              <p:cond delay="32668"/>
                            </p:stCondLst>
                            <p:childTnLst>
                              <p:par>
                                <p:cTn id="17" presetID="1"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mediacall" presetSubtype="0" fill="hold" nodeType="withEffect">
                                  <p:stCondLst>
                                    <p:cond delay="250"/>
                                  </p:stCondLst>
                                  <p:childTnLst>
                                    <p:cmd type="call" cmd="playFrom(0.0)">
                                      <p:cBhvr>
                                        <p:cTn id="22" dur="118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endCondLst>
                    <p:cond evt="onStopAudio" delay="0">
                      <p:tgtEl>
                        <p:sldTgt/>
                      </p:tgtEl>
                    </p:cond>
                  </p:endCondLst>
                </p:cTn>
                <p:tgtEl>
                  <p:spTgt spid="5"/>
                </p:tgtEl>
              </p:cMediaNode>
            </p:audio>
            <p:audio>
              <p:cMediaNode vol="100000" showWhenStopped="0">
                <p:cTn id="24" fill="hold" display="0">
                  <p:stCondLst>
                    <p:cond delay="indefinite"/>
                  </p:stCondLst>
                  <p:endCondLst>
                    <p:cond evt="onStopAudio" delay="0">
                      <p:tgtEl>
                        <p:sldTgt/>
                      </p:tgtEl>
                    </p:cond>
                  </p:endCondLst>
                </p:cTn>
                <p:tgtEl>
                  <p:spTgt spid="8"/>
                </p:tgtEl>
              </p:cMediaNode>
            </p:audio>
            <p:audio>
              <p:cMediaNode vol="10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20B-0FA3-7C48-93DD-72B2B1248477}"/>
              </a:ext>
            </a:extLst>
          </p:cNvPr>
          <p:cNvSpPr>
            <a:spLocks noGrp="1"/>
          </p:cNvSpPr>
          <p:nvPr>
            <p:ph type="title"/>
          </p:nvPr>
        </p:nvSpPr>
        <p:spPr/>
        <p:txBody>
          <a:bodyPr/>
          <a:lstStyle/>
          <a:p>
            <a:r>
              <a:rPr lang="en-US" dirty="0"/>
              <a:t>Heap Temporal Safety Threat Model</a:t>
            </a:r>
          </a:p>
        </p:txBody>
      </p:sp>
      <p:sp>
        <p:nvSpPr>
          <p:cNvPr id="3" name="Content Placeholder 2">
            <a:extLst>
              <a:ext uri="{FF2B5EF4-FFF2-40B4-BE49-F238E27FC236}">
                <a16:creationId xmlns:a16="http://schemas.microsoft.com/office/drawing/2014/main" id="{1843D89A-8A1F-4D4E-8A99-1C6B8291F0F9}"/>
              </a:ext>
            </a:extLst>
          </p:cNvPr>
          <p:cNvSpPr>
            <a:spLocks noGrp="1"/>
          </p:cNvSpPr>
          <p:nvPr>
            <p:ph idx="1"/>
          </p:nvPr>
        </p:nvSpPr>
        <p:spPr>
          <a:xfrm>
            <a:off x="593773" y="1556102"/>
            <a:ext cx="10972800" cy="4800249"/>
          </a:xfrm>
        </p:spPr>
        <p:txBody>
          <a:bodyPr>
            <a:normAutofit/>
          </a:bodyPr>
          <a:lstStyle/>
          <a:p>
            <a:r>
              <a:rPr lang="en-US" dirty="0"/>
              <a:t>“Well-intended but buggy” application exposed to adversary which can</a:t>
            </a:r>
          </a:p>
          <a:p>
            <a:pPr lvl="1">
              <a:spcBef>
                <a:spcPts val="200"/>
              </a:spcBef>
              <a:spcAft>
                <a:spcPts val="200"/>
              </a:spcAft>
            </a:pPr>
            <a:r>
              <a:rPr lang="en-US" dirty="0"/>
              <a:t>Directly trigger </a:t>
            </a:r>
            <a:r>
              <a:rPr lang="en-US" dirty="0">
                <a:latin typeface="Consolas" panose="020B0609020204030204" pitchFamily="49" charset="0"/>
                <a:cs typeface="Consolas" panose="020B0609020204030204" pitchFamily="49" charset="0"/>
              </a:rPr>
              <a:t>malloc()</a:t>
            </a:r>
            <a:r>
              <a:rPr lang="en-US" dirty="0"/>
              <a:t> and </a:t>
            </a:r>
            <a:r>
              <a:rPr lang="en-US" dirty="0">
                <a:latin typeface="Consolas" panose="020B0609020204030204" pitchFamily="49" charset="0"/>
                <a:cs typeface="Consolas" panose="020B0609020204030204" pitchFamily="49" charset="0"/>
              </a:rPr>
              <a:t>free()</a:t>
            </a:r>
            <a:r>
              <a:rPr lang="en-US" dirty="0"/>
              <a:t> </a:t>
            </a:r>
          </a:p>
          <a:p>
            <a:pPr lvl="1">
              <a:spcBef>
                <a:spcPts val="200"/>
              </a:spcBef>
              <a:spcAft>
                <a:spcPts val="200"/>
              </a:spcAft>
            </a:pPr>
            <a:r>
              <a:rPr lang="en-US" dirty="0"/>
              <a:t>Read/write memory it allocated</a:t>
            </a:r>
          </a:p>
          <a:p>
            <a:r>
              <a:rPr lang="en-US" dirty="0"/>
              <a:t>Model of attacker with indirect heap manipulation (e.g., JS in sandbox)</a:t>
            </a:r>
          </a:p>
          <a:p>
            <a:r>
              <a:rPr lang="en-US" dirty="0"/>
              <a:t>Adversary wins if it holds a capability to re-allocated memory; we…</a:t>
            </a:r>
          </a:p>
          <a:p>
            <a:pPr lvl="1">
              <a:spcBef>
                <a:spcPts val="200"/>
              </a:spcBef>
              <a:spcAft>
                <a:spcPts val="200"/>
              </a:spcAft>
            </a:pPr>
            <a:r>
              <a:rPr lang="en-US" dirty="0"/>
              <a:t>Eliminate temporal aliasing of objects (no “</a:t>
            </a:r>
            <a:r>
              <a:rPr lang="en-US" i="1" dirty="0"/>
              <a:t>use-after-reallocation</a:t>
            </a:r>
            <a:r>
              <a:rPr lang="en-US" dirty="0"/>
              <a:t>”),</a:t>
            </a:r>
          </a:p>
          <a:p>
            <a:pPr lvl="1">
              <a:spcBef>
                <a:spcPts val="200"/>
              </a:spcBef>
              <a:spcAft>
                <a:spcPts val="200"/>
              </a:spcAft>
            </a:pPr>
            <a:r>
              <a:rPr lang="en-US" dirty="0"/>
              <a:t>May allow </a:t>
            </a:r>
            <a:r>
              <a:rPr lang="en-US" i="1" dirty="0"/>
              <a:t>use-after-free</a:t>
            </a:r>
            <a:r>
              <a:rPr lang="en-US" dirty="0"/>
              <a:t>, up until some point before reallocation.</a:t>
            </a:r>
          </a:p>
          <a:p>
            <a:pPr lvl="1">
              <a:spcBef>
                <a:spcPts val="200"/>
              </a:spcBef>
              <a:spcAft>
                <a:spcPts val="200"/>
              </a:spcAft>
            </a:pPr>
            <a:r>
              <a:rPr lang="en-US" dirty="0"/>
              <a:t>Attacks rely on aliasing, not merely </a:t>
            </a:r>
            <a:r>
              <a:rPr lang="en-US" i="1" dirty="0"/>
              <a:t>use-after-free</a:t>
            </a:r>
            <a:r>
              <a:rPr lang="en-US" dirty="0"/>
              <a:t> as such.</a:t>
            </a:r>
          </a:p>
          <a:p>
            <a:r>
              <a:rPr lang="en-US" dirty="0"/>
              <a:t>Defense can’t just leak memory.</a:t>
            </a:r>
          </a:p>
        </p:txBody>
      </p:sp>
      <p:sp>
        <p:nvSpPr>
          <p:cNvPr id="4" name="Slide Number Placeholder 3">
            <a:extLst>
              <a:ext uri="{FF2B5EF4-FFF2-40B4-BE49-F238E27FC236}">
                <a16:creationId xmlns:a16="http://schemas.microsoft.com/office/drawing/2014/main" id="{BC69DBFF-9500-294A-8A9A-27EFF87C5338}"/>
              </a:ext>
            </a:extLst>
          </p:cNvPr>
          <p:cNvSpPr>
            <a:spLocks noGrp="1"/>
          </p:cNvSpPr>
          <p:nvPr>
            <p:ph type="sldNum" sz="quarter" idx="12"/>
          </p:nvPr>
        </p:nvSpPr>
        <p:spPr/>
        <p:txBody>
          <a:bodyPr/>
          <a:lstStyle/>
          <a:p>
            <a:fld id="{69F7022F-BFDE-A24F-8B41-A294A002DD0C}" type="slidenum">
              <a:rPr lang="en-US" smtClean="0"/>
              <a:t>8</a:t>
            </a:fld>
            <a:endParaRPr lang="en-US"/>
          </a:p>
        </p:txBody>
      </p:sp>
      <p:pic>
        <p:nvPicPr>
          <p:cNvPr id="5" name="8-01.m4a" descr="8-01.m4a">
            <a:hlinkClick r:id="" action="ppaction://media"/>
            <a:extLst>
              <a:ext uri="{FF2B5EF4-FFF2-40B4-BE49-F238E27FC236}">
                <a16:creationId xmlns:a16="http://schemas.microsoft.com/office/drawing/2014/main" id="{7503B39E-1CBB-4A42-836B-1E51344326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91827" y="434597"/>
            <a:ext cx="812800" cy="812800"/>
          </a:xfrm>
          <a:prstGeom prst="rect">
            <a:avLst/>
          </a:prstGeom>
        </p:spPr>
      </p:pic>
      <p:pic>
        <p:nvPicPr>
          <p:cNvPr id="6" name="8-02.m4a" descr="8-02.m4a">
            <a:hlinkClick r:id="" action="ppaction://media"/>
            <a:extLst>
              <a:ext uri="{FF2B5EF4-FFF2-40B4-BE49-F238E27FC236}">
                <a16:creationId xmlns:a16="http://schemas.microsoft.com/office/drawing/2014/main" id="{8EF7ED7E-952B-214B-AA97-D711900C61E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91827" y="1247397"/>
            <a:ext cx="812800" cy="812800"/>
          </a:xfrm>
          <a:prstGeom prst="rect">
            <a:avLst/>
          </a:prstGeom>
        </p:spPr>
      </p:pic>
      <p:pic>
        <p:nvPicPr>
          <p:cNvPr id="7" name="8-03.m4a" descr="8-03.m4a">
            <a:hlinkClick r:id="" action="ppaction://media"/>
            <a:extLst>
              <a:ext uri="{FF2B5EF4-FFF2-40B4-BE49-F238E27FC236}">
                <a16:creationId xmlns:a16="http://schemas.microsoft.com/office/drawing/2014/main" id="{34F21485-EDBF-0942-B6C6-B8C31F70606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191827" y="2060197"/>
            <a:ext cx="812800" cy="812800"/>
          </a:xfrm>
          <a:prstGeom prst="rect">
            <a:avLst/>
          </a:prstGeom>
        </p:spPr>
      </p:pic>
    </p:spTree>
    <p:extLst>
      <p:ext uri="{BB962C8B-B14F-4D97-AF65-F5344CB8AC3E}">
        <p14:creationId xmlns:p14="http://schemas.microsoft.com/office/powerpoint/2010/main" val="2005121867"/>
      </p:ext>
    </p:extLst>
  </p:cSld>
  <p:clrMapOvr>
    <a:masterClrMapping/>
  </p:clrMapOvr>
  <mc:AlternateContent xmlns:mc="http://schemas.openxmlformats.org/markup-compatibility/2006">
    <mc:Choice xmlns:p14="http://schemas.microsoft.com/office/powerpoint/2010/main" Requires="p14">
      <p:transition spd="slow" p14:dur="2000" advTm="47500"/>
    </mc:Choice>
    <mc:Fallback>
      <p:transition spd="slow" advTm="4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6278" fill="hold"/>
                                        <p:tgtEl>
                                          <p:spTgt spid="5"/>
                                        </p:tgtEl>
                                      </p:cBhvr>
                                    </p:cmd>
                                  </p:childTnLst>
                                </p:cTn>
                              </p:par>
                            </p:childTnLst>
                          </p:cTn>
                        </p:par>
                        <p:par>
                          <p:cTn id="7" fill="hold">
                            <p:stCondLst>
                              <p:cond delay="16778"/>
                            </p:stCondLst>
                            <p:childTnLst>
                              <p:par>
                                <p:cTn id="8" presetID="1" presetClass="entr" presetSubtype="0" fill="hold" nodeType="after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par>
                                <p:cTn id="16" presetID="1" presetClass="mediacall" presetSubtype="0" fill="hold" nodeType="withEffect">
                                  <p:stCondLst>
                                    <p:cond delay="250"/>
                                  </p:stCondLst>
                                  <p:childTnLst>
                                    <p:cmd type="call" cmd="playFrom(0.0)">
                                      <p:cBhvr>
                                        <p:cTn id="17" dur="25472" fill="hold"/>
                                        <p:tgtEl>
                                          <p:spTgt spid="6"/>
                                        </p:tgtEl>
                                      </p:cBhvr>
                                    </p:cmd>
                                  </p:childTnLst>
                                </p:cTn>
                              </p:par>
                            </p:childTnLst>
                          </p:cTn>
                        </p:par>
                        <p:par>
                          <p:cTn id="18" fill="hold">
                            <p:stCondLst>
                              <p:cond delay="42500"/>
                            </p:stCondLst>
                            <p:childTnLst>
                              <p:par>
                                <p:cTn id="19" presetID="1" presetClass="entr" presetSubtype="0" fill="hold" nodeType="after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mediacall" presetSubtype="0" fill="hold" nodeType="withEffect">
                                  <p:stCondLst>
                                    <p:cond delay="250"/>
                                  </p:stCondLst>
                                  <p:childTnLst>
                                    <p:cmd type="call" cmd="playFrom(0.0)">
                                      <p:cBhvr>
                                        <p:cTn id="22" dur="3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endCondLst>
                    <p:cond evt="onStopAudio" delay="0">
                      <p:tgtEl>
                        <p:sldTgt/>
                      </p:tgtEl>
                    </p:cond>
                  </p:endCondLst>
                </p:cTn>
                <p:tgtEl>
                  <p:spTgt spid="5"/>
                </p:tgtEl>
              </p:cMediaNode>
            </p:audio>
            <p:audio>
              <p:cMediaNode vol="100000" showWhenStopped="0">
                <p:cTn id="24" fill="hold" display="0">
                  <p:stCondLst>
                    <p:cond delay="indefinite"/>
                  </p:stCondLst>
                  <p:endCondLst>
                    <p:cond evt="onStopAudio" delay="0">
                      <p:tgtEl>
                        <p:sldTgt/>
                      </p:tgtEl>
                    </p:cond>
                  </p:endCondLst>
                </p:cTn>
                <p:tgtEl>
                  <p:spTgt spid="6"/>
                </p:tgtEl>
              </p:cMediaNode>
            </p:audio>
            <p:audio>
              <p:cMediaNode vol="10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4F39-A057-B148-9F85-6E045FB68A26}"/>
              </a:ext>
            </a:extLst>
          </p:cNvPr>
          <p:cNvSpPr>
            <a:spLocks noGrp="1"/>
          </p:cNvSpPr>
          <p:nvPr>
            <p:ph type="title"/>
          </p:nvPr>
        </p:nvSpPr>
        <p:spPr/>
        <p:txBody>
          <a:bodyPr/>
          <a:lstStyle/>
          <a:p>
            <a:r>
              <a:rPr lang="en-US" dirty="0"/>
              <a:t>CHERIvoke Algorithm for Temporal Safety</a:t>
            </a:r>
          </a:p>
        </p:txBody>
      </p:sp>
      <p:sp>
        <p:nvSpPr>
          <p:cNvPr id="3" name="Content Placeholder 2">
            <a:extLst>
              <a:ext uri="{FF2B5EF4-FFF2-40B4-BE49-F238E27FC236}">
                <a16:creationId xmlns:a16="http://schemas.microsoft.com/office/drawing/2014/main" id="{C95A254E-150D-6B4F-87A1-A3B4393367F2}"/>
              </a:ext>
            </a:extLst>
          </p:cNvPr>
          <p:cNvSpPr>
            <a:spLocks noGrp="1"/>
          </p:cNvSpPr>
          <p:nvPr>
            <p:ph idx="1"/>
          </p:nvPr>
        </p:nvSpPr>
        <p:spPr>
          <a:xfrm>
            <a:off x="310896" y="1407357"/>
            <a:ext cx="11612880" cy="4948996"/>
          </a:xfrm>
        </p:spPr>
        <p:txBody>
          <a:bodyPr anchor="ctr">
            <a:normAutofit/>
          </a:bodyPr>
          <a:lstStyle/>
          <a:p>
            <a:r>
              <a:rPr lang="en-US" dirty="0"/>
              <a:t>CHERIvoke </a:t>
            </a:r>
            <a:r>
              <a:rPr lang="en-US" sz="2000" dirty="0"/>
              <a:t>(Xia et al., CHERIvoke, 2019)</a:t>
            </a:r>
            <a:r>
              <a:rPr lang="en-US" dirty="0"/>
              <a:t> considered a simple tactic:</a:t>
            </a:r>
          </a:p>
          <a:p>
            <a:pPr lvl="1">
              <a:spcBef>
                <a:spcPts val="200"/>
              </a:spcBef>
              <a:spcAft>
                <a:spcPts val="200"/>
              </a:spcAft>
            </a:pPr>
            <a:r>
              <a:rPr lang="en-US" sz="2400" dirty="0"/>
              <a:t>Accumulate </a:t>
            </a:r>
            <a:r>
              <a:rPr lang="en-US" sz="2400" dirty="0">
                <a:latin typeface="Consolas" panose="020B0609020204030204" pitchFamily="49" charset="0"/>
                <a:cs typeface="Consolas" panose="020B0609020204030204" pitchFamily="49" charset="0"/>
              </a:rPr>
              <a:t>free()</a:t>
            </a:r>
            <a:r>
              <a:rPr lang="en-US" sz="2400" dirty="0"/>
              <a:t>-d memory in a </a:t>
            </a:r>
            <a:r>
              <a:rPr lang="en-US" sz="2400" i="1" dirty="0"/>
              <a:t>quarantine</a:t>
            </a:r>
            <a:r>
              <a:rPr lang="en-US" sz="2400" dirty="0"/>
              <a:t> buffer (like many systems before it);</a:t>
            </a:r>
          </a:p>
          <a:p>
            <a:pPr lvl="1">
              <a:spcBef>
                <a:spcPts val="200"/>
              </a:spcBef>
              <a:spcAft>
                <a:spcPts val="200"/>
              </a:spcAft>
            </a:pPr>
            <a:r>
              <a:rPr lang="en-US" sz="2400" dirty="0"/>
              <a:t>Before releasing memory from quarantine, </a:t>
            </a:r>
            <a:r>
              <a:rPr lang="en-US" sz="2400" i="1" dirty="0"/>
              <a:t>delete (revoke)</a:t>
            </a:r>
            <a:r>
              <a:rPr lang="en-US" sz="2400" dirty="0"/>
              <a:t> all pointers to it.</a:t>
            </a:r>
          </a:p>
          <a:p>
            <a:pPr lvl="2">
              <a:spcBef>
                <a:spcPts val="200"/>
              </a:spcBef>
              <a:spcAft>
                <a:spcPts val="200"/>
              </a:spcAft>
            </a:pPr>
            <a:r>
              <a:rPr lang="en-US" sz="2400" dirty="0"/>
              <a:t>Find and test (and </a:t>
            </a:r>
            <a:r>
              <a:rPr lang="en-US" sz="2400" dirty="0">
                <a:latin typeface="Consolas" panose="020B0609020204030204" pitchFamily="49" charset="0"/>
                <a:cs typeface="Consolas" panose="020B0609020204030204" pitchFamily="49" charset="0"/>
              </a:rPr>
              <a:t>NULL</a:t>
            </a:r>
            <a:r>
              <a:rPr lang="en-US" sz="2400" dirty="0"/>
              <a:t>-out) every capability held by the program.</a:t>
            </a:r>
          </a:p>
          <a:p>
            <a:pPr lvl="2">
              <a:spcBef>
                <a:spcPts val="200"/>
              </a:spcBef>
              <a:spcAft>
                <a:spcPts val="200"/>
              </a:spcAft>
            </a:pPr>
            <a:r>
              <a:rPr lang="en-US" sz="2400" dirty="0"/>
              <a:t>Contrast CGs or </a:t>
            </a:r>
            <a:r>
              <a:rPr lang="en-US" sz="2400" dirty="0" err="1"/>
              <a:t>MarkUs</a:t>
            </a:r>
            <a:r>
              <a:rPr lang="en-US" sz="2400" dirty="0"/>
              <a:t>, which walk memory and mark </a:t>
            </a:r>
            <a:r>
              <a:rPr lang="en-US" sz="2400" i="1" dirty="0"/>
              <a:t>allocations to keep.</a:t>
            </a:r>
            <a:endParaRPr lang="en-US" sz="2400" dirty="0"/>
          </a:p>
          <a:p>
            <a:pPr lvl="2">
              <a:spcBef>
                <a:spcPts val="200"/>
              </a:spcBef>
              <a:spcAft>
                <a:spcPts val="200"/>
              </a:spcAft>
            </a:pPr>
            <a:endParaRPr lang="en-US" sz="2400" dirty="0"/>
          </a:p>
          <a:p>
            <a:r>
              <a:rPr lang="en-US" dirty="0"/>
              <a:t>Since quarantine may be scattered and have many </a:t>
            </a:r>
            <a:r>
              <a:rPr lang="en-US" dirty="0" err="1"/>
              <a:t>discontiguous</a:t>
            </a:r>
            <a:r>
              <a:rPr lang="en-US" dirty="0"/>
              <a:t> spans,</a:t>
            </a:r>
          </a:p>
          <a:p>
            <a:pPr lvl="1">
              <a:spcBef>
                <a:spcPts val="200"/>
              </a:spcBef>
              <a:spcAft>
                <a:spcPts val="200"/>
              </a:spcAft>
            </a:pPr>
            <a:r>
              <a:rPr lang="en-US" sz="2400" dirty="0"/>
              <a:t>CHERIvoke added a </a:t>
            </a:r>
            <a:r>
              <a:rPr lang="en-US" sz="2400" i="1" dirty="0"/>
              <a:t>shadow bitmap</a:t>
            </a:r>
            <a:r>
              <a:rPr lang="en-US" sz="2400" dirty="0"/>
              <a:t>: probe to decide fate of each capability.</a:t>
            </a:r>
          </a:p>
          <a:p>
            <a:pPr lvl="1">
              <a:spcBef>
                <a:spcPts val="200"/>
              </a:spcBef>
              <a:spcAft>
                <a:spcPts val="200"/>
              </a:spcAft>
            </a:pPr>
            <a:endParaRPr lang="en-US" sz="2400" dirty="0"/>
          </a:p>
        </p:txBody>
      </p:sp>
      <p:sp>
        <p:nvSpPr>
          <p:cNvPr id="4" name="Slide Number Placeholder 3">
            <a:extLst>
              <a:ext uri="{FF2B5EF4-FFF2-40B4-BE49-F238E27FC236}">
                <a16:creationId xmlns:a16="http://schemas.microsoft.com/office/drawing/2014/main" id="{3CB052D6-DDD6-4242-BB39-D8C8C0968057}"/>
              </a:ext>
            </a:extLst>
          </p:cNvPr>
          <p:cNvSpPr>
            <a:spLocks noGrp="1"/>
          </p:cNvSpPr>
          <p:nvPr>
            <p:ph type="sldNum" sz="quarter" idx="12"/>
          </p:nvPr>
        </p:nvSpPr>
        <p:spPr/>
        <p:txBody>
          <a:bodyPr/>
          <a:lstStyle/>
          <a:p>
            <a:fld id="{69F7022F-BFDE-A24F-8B41-A294A002DD0C}" type="slidenum">
              <a:rPr lang="en-US" smtClean="0"/>
              <a:t>9</a:t>
            </a:fld>
            <a:endParaRPr lang="en-US"/>
          </a:p>
        </p:txBody>
      </p:sp>
      <p:pic>
        <p:nvPicPr>
          <p:cNvPr id="5" name="cherivoke-01.m4a" descr="cherivoke-01.m4a">
            <a:hlinkClick r:id="" action="ppaction://media"/>
            <a:extLst>
              <a:ext uri="{FF2B5EF4-FFF2-40B4-BE49-F238E27FC236}">
                <a16:creationId xmlns:a16="http://schemas.microsoft.com/office/drawing/2014/main" id="{50428180-CE5B-0246-BA07-2936C18268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0173" y="501647"/>
            <a:ext cx="812800" cy="812800"/>
          </a:xfrm>
          <a:prstGeom prst="rect">
            <a:avLst/>
          </a:prstGeom>
        </p:spPr>
      </p:pic>
      <p:pic>
        <p:nvPicPr>
          <p:cNvPr id="6" name="cherivoke-02.m4a" descr="cherivoke-02.m4a">
            <a:hlinkClick r:id="" action="ppaction://media"/>
            <a:extLst>
              <a:ext uri="{FF2B5EF4-FFF2-40B4-BE49-F238E27FC236}">
                <a16:creationId xmlns:a16="http://schemas.microsoft.com/office/drawing/2014/main" id="{3D91D3AF-02DF-B946-B029-6D67C5FFFA4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73" y="1314447"/>
            <a:ext cx="812800" cy="812800"/>
          </a:xfrm>
          <a:prstGeom prst="rect">
            <a:avLst/>
          </a:prstGeom>
        </p:spPr>
      </p:pic>
      <p:pic>
        <p:nvPicPr>
          <p:cNvPr id="7" name="cherivoke-03.m4a" descr="cherivoke-03.m4a">
            <a:hlinkClick r:id="" action="ppaction://media"/>
            <a:extLst>
              <a:ext uri="{FF2B5EF4-FFF2-40B4-BE49-F238E27FC236}">
                <a16:creationId xmlns:a16="http://schemas.microsoft.com/office/drawing/2014/main" id="{995EE589-1E05-8D46-9DE7-D72DDBAD3BD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135575" y="2940047"/>
            <a:ext cx="812800" cy="812800"/>
          </a:xfrm>
          <a:prstGeom prst="rect">
            <a:avLst/>
          </a:prstGeom>
        </p:spPr>
      </p:pic>
    </p:spTree>
    <p:extLst>
      <p:ext uri="{BB962C8B-B14F-4D97-AF65-F5344CB8AC3E}">
        <p14:creationId xmlns:p14="http://schemas.microsoft.com/office/powerpoint/2010/main" val="3410257643"/>
      </p:ext>
    </p:extLst>
  </p:cSld>
  <p:clrMapOvr>
    <a:masterClrMapping/>
  </p:clrMapOvr>
  <mc:AlternateContent xmlns:mc="http://schemas.openxmlformats.org/markup-compatibility/2006">
    <mc:Choice xmlns:p14="http://schemas.microsoft.com/office/powerpoint/2010/main" Requires="p14">
      <p:transition spd="slow" p14:dur="2000" advTm="47750"/>
    </mc:Choice>
    <mc:Fallback>
      <p:transition spd="slow" advTm="4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547" fill="hold"/>
                                        <p:tgtEl>
                                          <p:spTgt spid="5"/>
                                        </p:tgtEl>
                                      </p:cBhvr>
                                    </p:cmd>
                                  </p:childTnLst>
                                </p:cTn>
                              </p:par>
                            </p:childTnLst>
                          </p:cTn>
                        </p:par>
                        <p:par>
                          <p:cTn id="7" fill="hold">
                            <p:stCondLst>
                              <p:cond delay="8047"/>
                            </p:stCondLst>
                            <p:childTnLst>
                              <p:par>
                                <p:cTn id="8" presetID="1" presetClass="mediacall" presetSubtype="0" fill="hold" nodeType="afterEffect">
                                  <p:stCondLst>
                                    <p:cond delay="500"/>
                                  </p:stCondLst>
                                  <p:childTnLst>
                                    <p:cmd type="call" cmd="playFrom(0.0)">
                                      <p:cBhvr>
                                        <p:cTn id="9" dur="21739" fill="hold"/>
                                        <p:tgtEl>
                                          <p:spTgt spid="6"/>
                                        </p:tgtEl>
                                      </p:cBhvr>
                                    </p:cmd>
                                  </p:childTnLst>
                                </p:cTn>
                              </p:par>
                            </p:childTnLst>
                          </p:cTn>
                        </p:par>
                        <p:par>
                          <p:cTn id="10" fill="hold">
                            <p:stCondLst>
                              <p:cond delay="30286"/>
                            </p:stCondLst>
                            <p:childTnLst>
                              <p:par>
                                <p:cTn id="11" presetID="1" presetClass="entr" presetSubtype="0" fill="hold" nodeType="after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par>
                          <p:cTn id="15" fill="hold">
                            <p:stCondLst>
                              <p:cond delay="30286"/>
                            </p:stCondLst>
                            <p:childTnLst>
                              <p:par>
                                <p:cTn id="16" presetID="1" presetClass="mediacall" presetSubtype="0" fill="hold" nodeType="afterEffect">
                                  <p:stCondLst>
                                    <p:cond delay="500"/>
                                  </p:stCondLst>
                                  <p:childTnLst>
                                    <p:cmd type="call" cmd="playFrom(0.0)">
                                      <p:cBhvr>
                                        <p:cTn id="17" dur="166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8" fill="hold" display="0">
                  <p:stCondLst>
                    <p:cond delay="indefinite"/>
                  </p:stCondLst>
                  <p:endCondLst>
                    <p:cond evt="onStopAudio" delay="0">
                      <p:tgtEl>
                        <p:sldTgt/>
                      </p:tgtEl>
                    </p:cond>
                  </p:endCondLst>
                </p:cTn>
                <p:tgtEl>
                  <p:spTgt spid="5"/>
                </p:tgtEl>
              </p:cMediaNode>
            </p:audio>
            <p:audio>
              <p:cMediaNode vol="100000" showWhenStopped="0">
                <p:cTn id="19" fill="hold" display="0">
                  <p:stCondLst>
                    <p:cond delay="indefinite"/>
                  </p:stCondLst>
                  <p:endCondLst>
                    <p:cond evt="onStopAudio" delay="0">
                      <p:tgtEl>
                        <p:sldTgt/>
                      </p:tgtEl>
                    </p:cond>
                  </p:endCondLst>
                </p:cTn>
                <p:tgtEl>
                  <p:spTgt spid="6"/>
                </p:tgtEl>
              </p:cMediaNode>
            </p:audio>
            <p:audio>
              <p:cMediaNode vol="100000" showWhenStopped="0">
                <p:cTn id="20"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TSRD-template-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SRD-template-wide" id="{42EBB21A-D1F5-8743-8505-B7E64012E200}" vid="{04AB5852-6F2C-C445-B20B-8A5FB10F13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CTSRD-template-wide</Template>
  <TotalTime>26367</TotalTime>
  <Words>4934</Words>
  <Application>Microsoft Macintosh PowerPoint</Application>
  <PresentationFormat>Widescreen</PresentationFormat>
  <Paragraphs>408</Paragraphs>
  <Slides>26</Slides>
  <Notes>26</Notes>
  <HiddenSlides>5</HiddenSlides>
  <MMClips>77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Consolas</vt:lpstr>
      <vt:lpstr>Gill Sans MT</vt:lpstr>
      <vt:lpstr>CTSRD-template-wide</vt:lpstr>
      <vt:lpstr>Cornucopia: Temporal Safety for CHERI Heaps</vt:lpstr>
      <vt:lpstr>Overview</vt:lpstr>
      <vt:lpstr>Memory Safety Trifecta</vt:lpstr>
      <vt:lpstr>Memory Safety, Authority, and Capabilities</vt:lpstr>
      <vt:lpstr>CHERI Architecture: Pointers become Capabilities</vt:lpstr>
      <vt:lpstr>CheriBSD and CheriABI</vt:lpstr>
      <vt:lpstr>Temporal Safety vs. CheriABI Programs</vt:lpstr>
      <vt:lpstr>Heap Temporal Safety Threat Model</vt:lpstr>
      <vt:lpstr>CHERIvoke Algorithm for Temporal Safety</vt:lpstr>
      <vt:lpstr>Inside Cornucopia’s Allocator</vt:lpstr>
      <vt:lpstr>Architectural Support for Revocation Sweeps</vt:lpstr>
      <vt:lpstr>Cornucopia’s Revocation Service, Take 1</vt:lpstr>
      <vt:lpstr>Cornucopia’s Revocation Service, Take 1</vt:lpstr>
      <vt:lpstr>Take 2: Mostly-Concurrent Revocation</vt:lpstr>
      <vt:lpstr>Take 2: Mostly-Concurrent Revocation</vt:lpstr>
      <vt:lpstr>Checking Correctness</vt:lpstr>
      <vt:lpstr>State-of-the-Art Runtime Overheads</vt:lpstr>
      <vt:lpstr>Memory Occupancy Overheads</vt:lpstr>
      <vt:lpstr>DRAM Traffic Overheads</vt:lpstr>
      <vt:lpstr>Other Things In The Paper</vt:lpstr>
      <vt:lpstr>Cornucopia: Temporal Safety for CHERI Heaps</vt:lpstr>
      <vt:lpstr>PowerPoint Presentation</vt:lpstr>
      <vt:lpstr>Memory Occupancy Overheads</vt:lpstr>
      <vt:lpstr>State-of-the-Art Runtime Overheads</vt:lpstr>
      <vt:lpstr>Sweep Frequency and Pause Times</vt:lpstr>
      <vt:lpstr>Towards Always-on Temporal Defenses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By Design – Computer Architecture Principles for the 21st Century?</dc:title>
  <dc:creator>Prof. Simon Moore</dc:creator>
  <cp:lastModifiedBy>Nathaniel Filardo</cp:lastModifiedBy>
  <cp:revision>979</cp:revision>
  <cp:lastPrinted>2020-05-08T16:41:08Z</cp:lastPrinted>
  <dcterms:created xsi:type="dcterms:W3CDTF">2017-08-04T09:09:03Z</dcterms:created>
  <dcterms:modified xsi:type="dcterms:W3CDTF">2020-05-08T16:41:23Z</dcterms:modified>
</cp:coreProperties>
</file>